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8"/>
  </p:notesMasterIdLst>
  <p:sldIdLst>
    <p:sldId id="256" r:id="rId2"/>
    <p:sldId id="289" r:id="rId3"/>
    <p:sldId id="258" r:id="rId4"/>
    <p:sldId id="295" r:id="rId5"/>
    <p:sldId id="312" r:id="rId6"/>
    <p:sldId id="322" r:id="rId7"/>
    <p:sldId id="296" r:id="rId8"/>
    <p:sldId id="297" r:id="rId9"/>
    <p:sldId id="305" r:id="rId10"/>
    <p:sldId id="298" r:id="rId11"/>
    <p:sldId id="306" r:id="rId12"/>
    <p:sldId id="299" r:id="rId13"/>
    <p:sldId id="307" r:id="rId14"/>
    <p:sldId id="331" r:id="rId15"/>
    <p:sldId id="332" r:id="rId16"/>
    <p:sldId id="300" r:id="rId17"/>
    <p:sldId id="308" r:id="rId18"/>
    <p:sldId id="301" r:id="rId19"/>
    <p:sldId id="309" r:id="rId20"/>
    <p:sldId id="302" r:id="rId21"/>
    <p:sldId id="314" r:id="rId22"/>
    <p:sldId id="310" r:id="rId23"/>
    <p:sldId id="313" r:id="rId24"/>
    <p:sldId id="316" r:id="rId25"/>
    <p:sldId id="327" r:id="rId26"/>
    <p:sldId id="328" r:id="rId27"/>
    <p:sldId id="330" r:id="rId28"/>
    <p:sldId id="329" r:id="rId29"/>
    <p:sldId id="319" r:id="rId30"/>
    <p:sldId id="320" r:id="rId31"/>
    <p:sldId id="321" r:id="rId32"/>
    <p:sldId id="315" r:id="rId33"/>
    <p:sldId id="303" r:id="rId34"/>
    <p:sldId id="311" r:id="rId35"/>
    <p:sldId id="304" r:id="rId36"/>
    <p:sldId id="294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Libre Franklin" pitchFamily="2" charset="0"/>
      <p:regular r:id="rId45"/>
      <p:bold r:id="rId46"/>
      <p:italic r:id="rId47"/>
      <p:boldItalic r:id="rId48"/>
    </p:embeddedFont>
    <p:embeddedFont>
      <p:font typeface="Oswald" panose="00000500000000000000" pitchFamily="2" charset="0"/>
      <p:regular r:id="rId49"/>
      <p:bold r:id="rId50"/>
    </p:embeddedFont>
    <p:embeddedFont>
      <p:font typeface="Oswald Light" panose="00000400000000000000" pitchFamily="2" charset="0"/>
      <p:regular r:id="rId51"/>
    </p:embeddedFont>
    <p:embeddedFont>
      <p:font typeface="Oswald Medium" panose="00000600000000000000" pitchFamily="2" charset="0"/>
      <p:regular r:id="rId52"/>
    </p:embeddedFont>
    <p:embeddedFont>
      <p:font typeface="Oswald Regular" panose="00000500000000000000" pitchFamily="2" charset="0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CCC"/>
    <a:srgbClr val="7A9F00"/>
    <a:srgbClr val="007A3B"/>
    <a:srgbClr val="007A9F"/>
    <a:srgbClr val="D0F063"/>
    <a:srgbClr val="97C00E"/>
    <a:srgbClr val="013752"/>
    <a:srgbClr val="797979"/>
    <a:srgbClr val="8FADBD"/>
    <a:srgbClr val="446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4344D-1FCC-4881-A347-FB561CC5BC59}" v="16" dt="2021-11-22T11:07:10.446"/>
    <p1510:client id="{0D7E825C-4C0C-A5AE-C4EA-208710A420C2}" v="2132" dt="2021-11-23T13:17:16.264"/>
    <p1510:client id="{1F8FF9ED-34D4-2201-8F6F-20EB0502FF50}" v="19" dt="2021-11-25T07:10:01.409"/>
    <p1510:client id="{1F950B7B-B9D8-117A-E6E1-05D645AC9824}" v="9" dt="2021-11-23T13:10:20.470"/>
    <p1510:client id="{36123220-CBD3-B3C3-8C1B-AD76F2B7E22F}" v="350" dt="2021-11-26T09:49:40.694"/>
    <p1510:client id="{4B8C929E-087B-6979-0AFE-DD4712DAA5D1}" v="44" dt="2021-11-22T10:32:36.643"/>
    <p1510:client id="{4F10E54E-04A9-B8D2-C188-46BCFAD0FEF4}" v="135" dt="2021-11-25T13:44:44.774"/>
    <p1510:client id="{597A83AF-F3A7-1E30-0CE0-345AA01F1FA0}" v="2" dt="2021-11-15T14:40:22.561"/>
    <p1510:client id="{59A3F2A4-D36B-9D44-2F05-902FBA7436DF}" v="1198" dt="2021-11-22T08:12:40.068"/>
    <p1510:client id="{5E852AE8-D281-91DA-8FDA-9651D0AC360D}" v="193" dt="2021-11-25T13:13:45.526"/>
    <p1510:client id="{63BDD43A-EDED-4B7B-3E8C-6291D9AC5BA4}" v="113" dt="2021-11-23T17:34:32.153"/>
    <p1510:client id="{6756310C-B686-B7D5-7FD5-8C6695F88FC5}" v="64" dt="2021-11-15T13:18:11.783"/>
    <p1510:client id="{684C97EA-354F-4AD2-A55E-5A4D4792EE48}" v="1695" dt="2021-11-25T20:23:38.474"/>
    <p1510:client id="{6C4D8C20-AE3A-1C71-0872-521E69E0CD3B}" v="2020" dt="2021-11-15T14:28:44.033"/>
    <p1510:client id="{759E1FA2-F921-1C53-5CA6-3086B30B8BD2}" v="232" dt="2021-11-15T14:48:40.098"/>
    <p1510:client id="{77BE6489-0536-ACC7-2803-30793799C44C}" v="1071" dt="2021-11-25T23:24:21.158"/>
    <p1510:client id="{7DD1065F-E683-ABC5-5FC4-BD3B8EA23F27}" v="3" dt="2021-11-25T19:33:42.062"/>
    <p1510:client id="{9B383319-1FF4-8F5A-9A01-9EB39B65F562}" v="36" dt="2021-11-23T17:27:52.864"/>
    <p1510:client id="{9EC7209E-46EC-320E-5F63-11F4E04AE0E6}" v="154" dt="2021-11-23T17:07:07.791"/>
    <p1510:client id="{A9E52B4B-67DB-E97C-E85F-76D04BFC285E}" v="407" dt="2021-11-22T11:05:59.685"/>
    <p1510:client id="{C7E17CAC-3C19-DC96-1A4F-85DBFF2536EF}" v="230" dt="2021-11-24T20:19:44.685"/>
    <p1510:client id="{CDB4A415-D534-2167-B799-0E1AF0925CB1}" v="861" dt="2021-11-23T17:24:27.700"/>
    <p1510:client id="{D2F79C4D-838D-0B58-9359-CE5714B2B423}" v="64" dt="2021-11-25T11:01:46.923"/>
    <p1510:client id="{D9F60A3E-A7A4-401A-FE8D-9030A6727158}" v="172" dt="2021-11-26T10:33:29.910"/>
    <p1510:client id="{DA0E82CE-D734-E946-5F69-06DAD25AF024}" v="53" dt="2021-11-15T11:16:49.398"/>
    <p1510:client id="{DAAE26B9-5B34-06CC-5ED3-422AB78E9A6F}" v="8" dt="2021-11-26T09:52:01.944"/>
    <p1510:client id="{E1F5AB3E-71E2-FF1C-38A2-F1E0BE4F9C00}" v="1285" dt="2021-11-24T16:44:29.585"/>
    <p1510:client id="{E35A2C30-0B86-B17D-04B3-D9AF2F8B413F}" v="165" dt="2021-11-24T19:48:52.009"/>
    <p1510:client id="{EB3B949E-090C-72B8-D259-87AAB25D4108}" v="91" dt="2021-11-26T15:46:13.947"/>
    <p1510:client id="{FFEFA6AC-D581-5EF5-8CB3-9330425FA696}" v="581" dt="2021-11-26T07:29:01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in Pierronnet" userId="S::pierronn2@univ-lorraine.fr::a726bbb7-51ef-40d1-8768-261881ab698c" providerId="AD" clId="Web-{C7E17CAC-3C19-DC96-1A4F-85DBFF2536EF}"/>
    <pc:docChg chg="modSld">
      <pc:chgData name="Romain Pierronnet" userId="S::pierronn2@univ-lorraine.fr::a726bbb7-51ef-40d1-8768-261881ab698c" providerId="AD" clId="Web-{C7E17CAC-3C19-DC96-1A4F-85DBFF2536EF}" dt="2021-11-24T20:19:43.154" v="116" actId="20577"/>
      <pc:docMkLst>
        <pc:docMk/>
      </pc:docMkLst>
      <pc:sldChg chg="modSp">
        <pc:chgData name="Romain Pierronnet" userId="S::pierronn2@univ-lorraine.fr::a726bbb7-51ef-40d1-8768-261881ab698c" providerId="AD" clId="Web-{C7E17CAC-3C19-DC96-1A4F-85DBFF2536EF}" dt="2021-11-24T19:57:08.958" v="37" actId="20577"/>
        <pc:sldMkLst>
          <pc:docMk/>
          <pc:sldMk cId="3533123215" sldId="306"/>
        </pc:sldMkLst>
        <pc:spChg chg="mod">
          <ac:chgData name="Romain Pierronnet" userId="S::pierronn2@univ-lorraine.fr::a726bbb7-51ef-40d1-8768-261881ab698c" providerId="AD" clId="Web-{C7E17CAC-3C19-DC96-1A4F-85DBFF2536EF}" dt="2021-11-24T19:57:08.958" v="37" actId="20577"/>
          <ac:spMkLst>
            <pc:docMk/>
            <pc:sldMk cId="3533123215" sldId="306"/>
            <ac:spMk id="221" creationId="{00000000-0000-0000-0000-000000000000}"/>
          </ac:spMkLst>
        </pc:spChg>
      </pc:sldChg>
      <pc:sldChg chg="modSp">
        <pc:chgData name="Romain Pierronnet" userId="S::pierronn2@univ-lorraine.fr::a726bbb7-51ef-40d1-8768-261881ab698c" providerId="AD" clId="Web-{C7E17CAC-3C19-DC96-1A4F-85DBFF2536EF}" dt="2021-11-24T20:19:43.154" v="116" actId="20577"/>
        <pc:sldMkLst>
          <pc:docMk/>
          <pc:sldMk cId="1717148605" sldId="311"/>
        </pc:sldMkLst>
        <pc:spChg chg="mod">
          <ac:chgData name="Romain Pierronnet" userId="S::pierronn2@univ-lorraine.fr::a726bbb7-51ef-40d1-8768-261881ab698c" providerId="AD" clId="Web-{C7E17CAC-3C19-DC96-1A4F-85DBFF2536EF}" dt="2021-11-24T20:19:43.154" v="116" actId="20577"/>
          <ac:spMkLst>
            <pc:docMk/>
            <pc:sldMk cId="1717148605" sldId="311"/>
            <ac:spMk id="3" creationId="{42E5D37C-7E8A-9443-9870-54952CF877AF}"/>
          </ac:spMkLst>
        </pc:spChg>
      </pc:sldChg>
      <pc:sldChg chg="modSp">
        <pc:chgData name="Romain Pierronnet" userId="S::pierronn2@univ-lorraine.fr::a726bbb7-51ef-40d1-8768-261881ab698c" providerId="AD" clId="Web-{C7E17CAC-3C19-DC96-1A4F-85DBFF2536EF}" dt="2021-11-24T19:53:30.844" v="5" actId="20577"/>
        <pc:sldMkLst>
          <pc:docMk/>
          <pc:sldMk cId="1711994445" sldId="327"/>
        </pc:sldMkLst>
        <pc:spChg chg="mod">
          <ac:chgData name="Romain Pierronnet" userId="S::pierronn2@univ-lorraine.fr::a726bbb7-51ef-40d1-8768-261881ab698c" providerId="AD" clId="Web-{C7E17CAC-3C19-DC96-1A4F-85DBFF2536EF}" dt="2021-11-24T19:53:30.844" v="5" actId="20577"/>
          <ac:spMkLst>
            <pc:docMk/>
            <pc:sldMk cId="1711994445" sldId="327"/>
            <ac:spMk id="2" creationId="{3A708E92-763B-4596-A017-93749A516005}"/>
          </ac:spMkLst>
        </pc:spChg>
      </pc:sldChg>
      <pc:sldChg chg="modSp">
        <pc:chgData name="Romain Pierronnet" userId="S::pierronn2@univ-lorraine.fr::a726bbb7-51ef-40d1-8768-261881ab698c" providerId="AD" clId="Web-{C7E17CAC-3C19-DC96-1A4F-85DBFF2536EF}" dt="2021-11-24T19:54:05.595" v="19" actId="1076"/>
        <pc:sldMkLst>
          <pc:docMk/>
          <pc:sldMk cId="2072993451" sldId="330"/>
        </pc:sldMkLst>
        <pc:spChg chg="mod">
          <ac:chgData name="Romain Pierronnet" userId="S::pierronn2@univ-lorraine.fr::a726bbb7-51ef-40d1-8768-261881ab698c" providerId="AD" clId="Web-{C7E17CAC-3C19-DC96-1A4F-85DBFF2536EF}" dt="2021-11-24T19:54:05.595" v="19" actId="1076"/>
          <ac:spMkLst>
            <pc:docMk/>
            <pc:sldMk cId="2072993451" sldId="330"/>
            <ac:spMk id="2" creationId="{3A708E92-763B-4596-A017-93749A516005}"/>
          </ac:spMkLst>
        </pc:spChg>
      </pc:sldChg>
      <pc:sldChg chg="modSp">
        <pc:chgData name="Romain Pierronnet" userId="S::pierronn2@univ-lorraine.fr::a726bbb7-51ef-40d1-8768-261881ab698c" providerId="AD" clId="Web-{C7E17CAC-3C19-DC96-1A4F-85DBFF2536EF}" dt="2021-11-24T19:56:40.395" v="25" actId="20577"/>
        <pc:sldMkLst>
          <pc:docMk/>
          <pc:sldMk cId="3892836391" sldId="331"/>
        </pc:sldMkLst>
        <pc:spChg chg="mod">
          <ac:chgData name="Romain Pierronnet" userId="S::pierronn2@univ-lorraine.fr::a726bbb7-51ef-40d1-8768-261881ab698c" providerId="AD" clId="Web-{C7E17CAC-3C19-DC96-1A4F-85DBFF2536EF}" dt="2021-11-24T19:56:40.395" v="25" actId="20577"/>
          <ac:spMkLst>
            <pc:docMk/>
            <pc:sldMk cId="3892836391" sldId="331"/>
            <ac:spMk id="3" creationId="{42E5D37C-7E8A-9443-9870-54952CF877AF}"/>
          </ac:spMkLst>
        </pc:spChg>
      </pc:sldChg>
      <pc:sldChg chg="modSp">
        <pc:chgData name="Romain Pierronnet" userId="S::pierronn2@univ-lorraine.fr::a726bbb7-51ef-40d1-8768-261881ab698c" providerId="AD" clId="Web-{C7E17CAC-3C19-DC96-1A4F-85DBFF2536EF}" dt="2021-11-24T19:56:13.941" v="20"/>
        <pc:sldMkLst>
          <pc:docMk/>
          <pc:sldMk cId="919413607" sldId="332"/>
        </pc:sldMkLst>
        <pc:graphicFrameChg chg="modGraphic">
          <ac:chgData name="Romain Pierronnet" userId="S::pierronn2@univ-lorraine.fr::a726bbb7-51ef-40d1-8768-261881ab698c" providerId="AD" clId="Web-{C7E17CAC-3C19-DC96-1A4F-85DBFF2536EF}" dt="2021-11-24T19:56:13.941" v="20"/>
          <ac:graphicFrameMkLst>
            <pc:docMk/>
            <pc:sldMk cId="919413607" sldId="332"/>
            <ac:graphicFrameMk id="2" creationId="{FBE861B6-BD4A-4462-8F19-5F09F8A59E12}"/>
          </ac:graphicFrameMkLst>
        </pc:graphicFrameChg>
      </pc:sldChg>
    </pc:docChg>
  </pc:docChgLst>
  <pc:docChgLst>
    <pc:chgData name="Romain Pierronnet" userId="S::pierronn2@univ-lorraine.fr::a726bbb7-51ef-40d1-8768-261881ab698c" providerId="AD" clId="Web-{36123220-CBD3-B3C3-8C1B-AD76F2B7E22F}"/>
    <pc:docChg chg="delSld modSld">
      <pc:chgData name="Romain Pierronnet" userId="S::pierronn2@univ-lorraine.fr::a726bbb7-51ef-40d1-8768-261881ab698c" providerId="AD" clId="Web-{36123220-CBD3-B3C3-8C1B-AD76F2B7E22F}" dt="2021-11-26T09:49:40.694" v="163" actId="14100"/>
      <pc:docMkLst>
        <pc:docMk/>
      </pc:docMkLst>
      <pc:sldChg chg="addSp delSp modSp">
        <pc:chgData name="Romain Pierronnet" userId="S::pierronn2@univ-lorraine.fr::a726bbb7-51ef-40d1-8768-261881ab698c" providerId="AD" clId="Web-{36123220-CBD3-B3C3-8C1B-AD76F2B7E22F}" dt="2021-11-26T09:49:40.694" v="163" actId="14100"/>
        <pc:sldMkLst>
          <pc:docMk/>
          <pc:sldMk cId="3533123215" sldId="306"/>
        </pc:sldMkLst>
        <pc:spChg chg="mod">
          <ac:chgData name="Romain Pierronnet" userId="S::pierronn2@univ-lorraine.fr::a726bbb7-51ef-40d1-8768-261881ab698c" providerId="AD" clId="Web-{36123220-CBD3-B3C3-8C1B-AD76F2B7E22F}" dt="2021-11-26T09:47:07.737" v="94" actId="1076"/>
          <ac:spMkLst>
            <pc:docMk/>
            <pc:sldMk cId="3533123215" sldId="306"/>
            <ac:spMk id="5" creationId="{B11D827E-87AC-114F-A00C-21EA8DB72FD7}"/>
          </ac:spMkLst>
        </pc:spChg>
        <pc:spChg chg="mod">
          <ac:chgData name="Romain Pierronnet" userId="S::pierronn2@univ-lorraine.fr::a726bbb7-51ef-40d1-8768-261881ab698c" providerId="AD" clId="Web-{36123220-CBD3-B3C3-8C1B-AD76F2B7E22F}" dt="2021-11-26T09:47:07.847" v="95" actId="1076"/>
          <ac:spMkLst>
            <pc:docMk/>
            <pc:sldMk cId="3533123215" sldId="306"/>
            <ac:spMk id="6" creationId="{C6F7BB88-5660-A645-8609-2B51DABB41E3}"/>
          </ac:spMkLst>
        </pc:spChg>
        <pc:spChg chg="add del mod">
          <ac:chgData name="Romain Pierronnet" userId="S::pierronn2@univ-lorraine.fr::a726bbb7-51ef-40d1-8768-261881ab698c" providerId="AD" clId="Web-{36123220-CBD3-B3C3-8C1B-AD76F2B7E22F}" dt="2021-11-26T09:49:32.115" v="162"/>
          <ac:spMkLst>
            <pc:docMk/>
            <pc:sldMk cId="3533123215" sldId="306"/>
            <ac:spMk id="7" creationId="{001E9ED8-F8C7-40E9-B719-E58A5C75A14C}"/>
          </ac:spMkLst>
        </pc:spChg>
        <pc:spChg chg="add mod">
          <ac:chgData name="Romain Pierronnet" userId="S::pierronn2@univ-lorraine.fr::a726bbb7-51ef-40d1-8768-261881ab698c" providerId="AD" clId="Web-{36123220-CBD3-B3C3-8C1B-AD76F2B7E22F}" dt="2021-11-26T09:49:10.506" v="160" actId="14100"/>
          <ac:spMkLst>
            <pc:docMk/>
            <pc:sldMk cId="3533123215" sldId="306"/>
            <ac:spMk id="8" creationId="{6B51CCD9-D459-4EAF-817C-C42895DB064A}"/>
          </ac:spMkLst>
        </pc:spChg>
        <pc:spChg chg="mod">
          <ac:chgData name="Romain Pierronnet" userId="S::pierronn2@univ-lorraine.fr::a726bbb7-51ef-40d1-8768-261881ab698c" providerId="AD" clId="Web-{36123220-CBD3-B3C3-8C1B-AD76F2B7E22F}" dt="2021-11-26T09:49:40.694" v="163" actId="14100"/>
          <ac:spMkLst>
            <pc:docMk/>
            <pc:sldMk cId="3533123215" sldId="306"/>
            <ac:spMk id="221" creationId="{00000000-0000-0000-0000-000000000000}"/>
          </ac:spMkLst>
        </pc:spChg>
        <pc:graphicFrameChg chg="mod modGraphic">
          <ac:chgData name="Romain Pierronnet" userId="S::pierronn2@univ-lorraine.fr::a726bbb7-51ef-40d1-8768-261881ab698c" providerId="AD" clId="Web-{36123220-CBD3-B3C3-8C1B-AD76F2B7E22F}" dt="2021-11-26T09:47:24.409" v="100"/>
          <ac:graphicFrameMkLst>
            <pc:docMk/>
            <pc:sldMk cId="3533123215" sldId="306"/>
            <ac:graphicFrameMk id="2" creationId="{428F6182-9998-9641-8E33-73BF98300F9D}"/>
          </ac:graphicFrameMkLst>
        </pc:graphicFrameChg>
        <pc:graphicFrameChg chg="mod modGraphic">
          <ac:chgData name="Romain Pierronnet" userId="S::pierronn2@univ-lorraine.fr::a726bbb7-51ef-40d1-8768-261881ab698c" providerId="AD" clId="Web-{36123220-CBD3-B3C3-8C1B-AD76F2B7E22F}" dt="2021-11-26T09:47:35.331" v="101"/>
          <ac:graphicFrameMkLst>
            <pc:docMk/>
            <pc:sldMk cId="3533123215" sldId="306"/>
            <ac:graphicFrameMk id="3" creationId="{8179DE97-B87D-AB43-A16E-C72CA86CAA7B}"/>
          </ac:graphicFrameMkLst>
        </pc:graphicFrameChg>
      </pc:sldChg>
      <pc:sldChg chg="delSp modSp del">
        <pc:chgData name="Romain Pierronnet" userId="S::pierronn2@univ-lorraine.fr::a726bbb7-51ef-40d1-8768-261881ab698c" providerId="AD" clId="Web-{36123220-CBD3-B3C3-8C1B-AD76F2B7E22F}" dt="2021-11-26T09:49:17.928" v="161"/>
        <pc:sldMkLst>
          <pc:docMk/>
          <pc:sldMk cId="874723643" sldId="333"/>
        </pc:sldMkLst>
        <pc:spChg chg="del">
          <ac:chgData name="Romain Pierronnet" userId="S::pierronn2@univ-lorraine.fr::a726bbb7-51ef-40d1-8768-261881ab698c" providerId="AD" clId="Web-{36123220-CBD3-B3C3-8C1B-AD76F2B7E22F}" dt="2021-11-26T09:43:35.185" v="52"/>
          <ac:spMkLst>
            <pc:docMk/>
            <pc:sldMk cId="874723643" sldId="333"/>
            <ac:spMk id="5" creationId="{B11D827E-87AC-114F-A00C-21EA8DB72FD7}"/>
          </ac:spMkLst>
        </pc:spChg>
        <pc:spChg chg="del mod">
          <ac:chgData name="Romain Pierronnet" userId="S::pierronn2@univ-lorraine.fr::a726bbb7-51ef-40d1-8768-261881ab698c" providerId="AD" clId="Web-{36123220-CBD3-B3C3-8C1B-AD76F2B7E22F}" dt="2021-11-26T09:47:36.753" v="102"/>
          <ac:spMkLst>
            <pc:docMk/>
            <pc:sldMk cId="874723643" sldId="333"/>
            <ac:spMk id="6" creationId="{C6F7BB88-5660-A645-8609-2B51DABB41E3}"/>
          </ac:spMkLst>
        </pc:spChg>
      </pc:sldChg>
    </pc:docChg>
  </pc:docChgLst>
  <pc:docChgLst>
    <pc:chgData name="Romain Pierronnet" userId="S::pierronn2@univ-lorraine.fr::a726bbb7-51ef-40d1-8768-261881ab698c" providerId="AD" clId="Web-{EB3B949E-090C-72B8-D259-87AAB25D4108}"/>
    <pc:docChg chg="modSld">
      <pc:chgData name="Romain Pierronnet" userId="S::pierronn2@univ-lorraine.fr::a726bbb7-51ef-40d1-8768-261881ab698c" providerId="AD" clId="Web-{EB3B949E-090C-72B8-D259-87AAB25D4108}" dt="2021-11-26T15:46:12.041" v="52"/>
      <pc:docMkLst>
        <pc:docMk/>
      </pc:docMkLst>
      <pc:sldChg chg="modSp">
        <pc:chgData name="Romain Pierronnet" userId="S::pierronn2@univ-lorraine.fr::a726bbb7-51ef-40d1-8768-261881ab698c" providerId="AD" clId="Web-{EB3B949E-090C-72B8-D259-87AAB25D4108}" dt="2021-11-26T15:45:41.946" v="40" actId="20577"/>
        <pc:sldMkLst>
          <pc:docMk/>
          <pc:sldMk cId="2895702674" sldId="295"/>
        </pc:sldMkLst>
        <pc:spChg chg="mod">
          <ac:chgData name="Romain Pierronnet" userId="S::pierronn2@univ-lorraine.fr::a726bbb7-51ef-40d1-8768-261881ab698c" providerId="AD" clId="Web-{EB3B949E-090C-72B8-D259-87AAB25D4108}" dt="2021-11-26T15:45:41.946" v="40" actId="20577"/>
          <ac:spMkLst>
            <pc:docMk/>
            <pc:sldMk cId="2895702674" sldId="295"/>
            <ac:spMk id="3" creationId="{42E5D37C-7E8A-9443-9870-54952CF877AF}"/>
          </ac:spMkLst>
        </pc:spChg>
      </pc:sldChg>
      <pc:sldChg chg="modSp">
        <pc:chgData name="Romain Pierronnet" userId="S::pierronn2@univ-lorraine.fr::a726bbb7-51ef-40d1-8768-261881ab698c" providerId="AD" clId="Web-{EB3B949E-090C-72B8-D259-87AAB25D4108}" dt="2021-11-26T15:45:25.008" v="34"/>
        <pc:sldMkLst>
          <pc:docMk/>
          <pc:sldMk cId="3533123215" sldId="306"/>
        </pc:sldMkLst>
        <pc:spChg chg="mod">
          <ac:chgData name="Romain Pierronnet" userId="S::pierronn2@univ-lorraine.fr::a726bbb7-51ef-40d1-8768-261881ab698c" providerId="AD" clId="Web-{EB3B949E-090C-72B8-D259-87AAB25D4108}" dt="2021-11-26T15:45:17.743" v="8" actId="1076"/>
          <ac:spMkLst>
            <pc:docMk/>
            <pc:sldMk cId="3533123215" sldId="306"/>
            <ac:spMk id="8" creationId="{6B51CCD9-D459-4EAF-817C-C42895DB064A}"/>
          </ac:spMkLst>
        </pc:spChg>
        <pc:graphicFrameChg chg="mod modGraphic">
          <ac:chgData name="Romain Pierronnet" userId="S::pierronn2@univ-lorraine.fr::a726bbb7-51ef-40d1-8768-261881ab698c" providerId="AD" clId="Web-{EB3B949E-090C-72B8-D259-87AAB25D4108}" dt="2021-11-26T15:45:25.008" v="34"/>
          <ac:graphicFrameMkLst>
            <pc:docMk/>
            <pc:sldMk cId="3533123215" sldId="306"/>
            <ac:graphicFrameMk id="2" creationId="{428F6182-9998-9641-8E33-73BF98300F9D}"/>
          </ac:graphicFrameMkLst>
        </pc:graphicFrameChg>
        <pc:graphicFrameChg chg="modGraphic">
          <ac:chgData name="Romain Pierronnet" userId="S::pierronn2@univ-lorraine.fr::a726bbb7-51ef-40d1-8768-261881ab698c" providerId="AD" clId="Web-{EB3B949E-090C-72B8-D259-87AAB25D4108}" dt="2021-11-26T15:45:09.571" v="2"/>
          <ac:graphicFrameMkLst>
            <pc:docMk/>
            <pc:sldMk cId="3533123215" sldId="306"/>
            <ac:graphicFrameMk id="3" creationId="{8179DE97-B87D-AB43-A16E-C72CA86CAA7B}"/>
          </ac:graphicFrameMkLst>
        </pc:graphicFrameChg>
      </pc:sldChg>
      <pc:sldChg chg="modSp">
        <pc:chgData name="Romain Pierronnet" userId="S::pierronn2@univ-lorraine.fr::a726bbb7-51ef-40d1-8768-261881ab698c" providerId="AD" clId="Web-{EB3B949E-090C-72B8-D259-87AAB25D4108}" dt="2021-11-26T15:46:12.041" v="52"/>
        <pc:sldMkLst>
          <pc:docMk/>
          <pc:sldMk cId="1466531512" sldId="316"/>
        </pc:sldMkLst>
        <pc:graphicFrameChg chg="mod modGraphic">
          <ac:chgData name="Romain Pierronnet" userId="S::pierronn2@univ-lorraine.fr::a726bbb7-51ef-40d1-8768-261881ab698c" providerId="AD" clId="Web-{EB3B949E-090C-72B8-D259-87AAB25D4108}" dt="2021-11-26T15:46:12.041" v="52"/>
          <ac:graphicFrameMkLst>
            <pc:docMk/>
            <pc:sldMk cId="1466531512" sldId="316"/>
            <ac:graphicFrameMk id="7" creationId="{CA4974D9-45FE-4DF3-95F3-D7B16B04F8B6}"/>
          </ac:graphicFrameMkLst>
        </pc:graphicFrameChg>
      </pc:sldChg>
    </pc:docChg>
  </pc:docChgLst>
  <pc:docChgLst>
    <pc:chgData name="Jean-Luc Herrmann" userId="S::herrmann5@univ-lorraine.fr::8a262f29-24df-4c67-8cc1-c912625384d6" providerId="AD" clId="Web-{684C97EA-354F-4AD2-A55E-5A4D4792EE48}"/>
    <pc:docChg chg="modSld">
      <pc:chgData name="Jean-Luc Herrmann" userId="S::herrmann5@univ-lorraine.fr::8a262f29-24df-4c67-8cc1-c912625384d6" providerId="AD" clId="Web-{684C97EA-354F-4AD2-A55E-5A4D4792EE48}" dt="2021-11-25T20:23:38.474" v="898" actId="20577"/>
      <pc:docMkLst>
        <pc:docMk/>
      </pc:docMkLst>
      <pc:sldChg chg="modSp">
        <pc:chgData name="Jean-Luc Herrmann" userId="S::herrmann5@univ-lorraine.fr::8a262f29-24df-4c67-8cc1-c912625384d6" providerId="AD" clId="Web-{684C97EA-354F-4AD2-A55E-5A4D4792EE48}" dt="2021-11-25T20:06:27.361" v="638" actId="20577"/>
        <pc:sldMkLst>
          <pc:docMk/>
          <pc:sldMk cId="76174395" sldId="305"/>
        </pc:sldMkLst>
        <pc:spChg chg="mod">
          <ac:chgData name="Jean-Luc Herrmann" userId="S::herrmann5@univ-lorraine.fr::8a262f29-24df-4c67-8cc1-c912625384d6" providerId="AD" clId="Web-{684C97EA-354F-4AD2-A55E-5A4D4792EE48}" dt="2021-11-25T20:06:27.361" v="638" actId="20577"/>
          <ac:spMkLst>
            <pc:docMk/>
            <pc:sldMk cId="76174395" sldId="305"/>
            <ac:spMk id="3" creationId="{42E5D37C-7E8A-9443-9870-54952CF877AF}"/>
          </ac:spMkLst>
        </pc:spChg>
        <pc:spChg chg="mod">
          <ac:chgData name="Jean-Luc Herrmann" userId="S::herrmann5@univ-lorraine.fr::8a262f29-24df-4c67-8cc1-c912625384d6" providerId="AD" clId="Web-{684C97EA-354F-4AD2-A55E-5A4D4792EE48}" dt="2021-11-25T20:03:14.107" v="625" actId="14100"/>
          <ac:spMkLst>
            <pc:docMk/>
            <pc:sldMk cId="76174395" sldId="305"/>
            <ac:spMk id="221" creationId="{00000000-0000-0000-0000-000000000000}"/>
          </ac:spMkLst>
        </pc:spChg>
      </pc:sldChg>
      <pc:sldChg chg="modSp">
        <pc:chgData name="Jean-Luc Herrmann" userId="S::herrmann5@univ-lorraine.fr::8a262f29-24df-4c67-8cc1-c912625384d6" providerId="AD" clId="Web-{684C97EA-354F-4AD2-A55E-5A4D4792EE48}" dt="2021-11-25T20:23:38.474" v="898" actId="20577"/>
        <pc:sldMkLst>
          <pc:docMk/>
          <pc:sldMk cId="2238197" sldId="309"/>
        </pc:sldMkLst>
        <pc:spChg chg="mod">
          <ac:chgData name="Jean-Luc Herrmann" userId="S::herrmann5@univ-lorraine.fr::8a262f29-24df-4c67-8cc1-c912625384d6" providerId="AD" clId="Web-{684C97EA-354F-4AD2-A55E-5A4D4792EE48}" dt="2021-11-25T20:23:38.474" v="898" actId="20577"/>
          <ac:spMkLst>
            <pc:docMk/>
            <pc:sldMk cId="2238197" sldId="309"/>
            <ac:spMk id="3" creationId="{42E5D37C-7E8A-9443-9870-54952CF877AF}"/>
          </ac:spMkLst>
        </pc:spChg>
        <pc:spChg chg="mod">
          <ac:chgData name="Jean-Luc Herrmann" userId="S::herrmann5@univ-lorraine.fr::8a262f29-24df-4c67-8cc1-c912625384d6" providerId="AD" clId="Web-{684C97EA-354F-4AD2-A55E-5A4D4792EE48}" dt="2021-11-25T20:12:25.649" v="679" actId="1076"/>
          <ac:spMkLst>
            <pc:docMk/>
            <pc:sldMk cId="2238197" sldId="309"/>
            <ac:spMk id="221" creationId="{00000000-0000-0000-0000-000000000000}"/>
          </ac:spMkLst>
        </pc:spChg>
      </pc:sldChg>
      <pc:sldChg chg="modSp">
        <pc:chgData name="Jean-Luc Herrmann" userId="S::herrmann5@univ-lorraine.fr::8a262f29-24df-4c67-8cc1-c912625384d6" providerId="AD" clId="Web-{684C97EA-354F-4AD2-A55E-5A4D4792EE48}" dt="2021-11-25T19:33:25.353" v="417" actId="20577"/>
        <pc:sldMkLst>
          <pc:docMk/>
          <pc:sldMk cId="160309368" sldId="322"/>
        </pc:sldMkLst>
        <pc:spChg chg="mod">
          <ac:chgData name="Jean-Luc Herrmann" userId="S::herrmann5@univ-lorraine.fr::8a262f29-24df-4c67-8cc1-c912625384d6" providerId="AD" clId="Web-{684C97EA-354F-4AD2-A55E-5A4D4792EE48}" dt="2021-11-25T19:33:25.353" v="417" actId="20577"/>
          <ac:spMkLst>
            <pc:docMk/>
            <pc:sldMk cId="160309368" sldId="322"/>
            <ac:spMk id="3" creationId="{42E5D37C-7E8A-9443-9870-54952CF877AF}"/>
          </ac:spMkLst>
        </pc:spChg>
        <pc:spChg chg="mod">
          <ac:chgData name="Jean-Luc Herrmann" userId="S::herrmann5@univ-lorraine.fr::8a262f29-24df-4c67-8cc1-c912625384d6" providerId="AD" clId="Web-{684C97EA-354F-4AD2-A55E-5A4D4792EE48}" dt="2021-11-25T19:22:25.637" v="141" actId="20577"/>
          <ac:spMkLst>
            <pc:docMk/>
            <pc:sldMk cId="160309368" sldId="322"/>
            <ac:spMk id="221" creationId="{00000000-0000-0000-0000-000000000000}"/>
          </ac:spMkLst>
        </pc:spChg>
      </pc:sldChg>
    </pc:docChg>
  </pc:docChgLst>
  <pc:docChgLst>
    <pc:chgData name="Jean-Luc Herrmann" userId="S::herrmann5@univ-lorraine.fr::8a262f29-24df-4c67-8cc1-c912625384d6" providerId="AD" clId="Web-{D9F60A3E-A7A4-401A-FE8D-9030A6727158}"/>
    <pc:docChg chg="modSld">
      <pc:chgData name="Jean-Luc Herrmann" userId="S::herrmann5@univ-lorraine.fr::8a262f29-24df-4c67-8cc1-c912625384d6" providerId="AD" clId="Web-{D9F60A3E-A7A4-401A-FE8D-9030A6727158}" dt="2021-11-26T10:33:29.676" v="89" actId="20577"/>
      <pc:docMkLst>
        <pc:docMk/>
      </pc:docMkLst>
      <pc:sldChg chg="modSp">
        <pc:chgData name="Jean-Luc Herrmann" userId="S::herrmann5@univ-lorraine.fr::8a262f29-24df-4c67-8cc1-c912625384d6" providerId="AD" clId="Web-{D9F60A3E-A7A4-401A-FE8D-9030A6727158}" dt="2021-11-26T10:28:34.590" v="10" actId="20577"/>
        <pc:sldMkLst>
          <pc:docMk/>
          <pc:sldMk cId="254326395" sldId="289"/>
        </pc:sldMkLst>
        <pc:spChg chg="mod">
          <ac:chgData name="Jean-Luc Herrmann" userId="S::herrmann5@univ-lorraine.fr::8a262f29-24df-4c67-8cc1-c912625384d6" providerId="AD" clId="Web-{D9F60A3E-A7A4-401A-FE8D-9030A6727158}" dt="2021-11-26T10:28:34.590" v="10" actId="20577"/>
          <ac:spMkLst>
            <pc:docMk/>
            <pc:sldMk cId="254326395" sldId="289"/>
            <ac:spMk id="81" creationId="{00000000-0000-0000-0000-000000000000}"/>
          </ac:spMkLst>
        </pc:spChg>
      </pc:sldChg>
      <pc:sldChg chg="modSp">
        <pc:chgData name="Jean-Luc Herrmann" userId="S::herrmann5@univ-lorraine.fr::8a262f29-24df-4c67-8cc1-c912625384d6" providerId="AD" clId="Web-{D9F60A3E-A7A4-401A-FE8D-9030A6727158}" dt="2021-11-26T10:33:29.676" v="89" actId="20577"/>
        <pc:sldMkLst>
          <pc:docMk/>
          <pc:sldMk cId="1717148605" sldId="311"/>
        </pc:sldMkLst>
        <pc:spChg chg="mod">
          <ac:chgData name="Jean-Luc Herrmann" userId="S::herrmann5@univ-lorraine.fr::8a262f29-24df-4c67-8cc1-c912625384d6" providerId="AD" clId="Web-{D9F60A3E-A7A4-401A-FE8D-9030A6727158}" dt="2021-11-26T10:33:29.676" v="89" actId="20577"/>
          <ac:spMkLst>
            <pc:docMk/>
            <pc:sldMk cId="1717148605" sldId="311"/>
            <ac:spMk id="3" creationId="{42E5D37C-7E8A-9443-9870-54952CF877AF}"/>
          </ac:spMkLst>
        </pc:spChg>
      </pc:sldChg>
    </pc:docChg>
  </pc:docChgLst>
  <pc:docChgLst>
    <pc:chgData name="Romain Pierronnet" userId="S::pierronn2@univ-lorraine.fr::a726bbb7-51ef-40d1-8768-261881ab698c" providerId="AD" clId="Web-{5E852AE8-D281-91DA-8FDA-9651D0AC360D}"/>
    <pc:docChg chg="modSld">
      <pc:chgData name="Romain Pierronnet" userId="S::pierronn2@univ-lorraine.fr::a726bbb7-51ef-40d1-8768-261881ab698c" providerId="AD" clId="Web-{5E852AE8-D281-91DA-8FDA-9651D0AC360D}" dt="2021-11-25T13:13:45.526" v="97" actId="20577"/>
      <pc:docMkLst>
        <pc:docMk/>
      </pc:docMkLst>
      <pc:sldChg chg="modSp">
        <pc:chgData name="Romain Pierronnet" userId="S::pierronn2@univ-lorraine.fr::a726bbb7-51ef-40d1-8768-261881ab698c" providerId="AD" clId="Web-{5E852AE8-D281-91DA-8FDA-9651D0AC360D}" dt="2021-11-25T13:13:45.526" v="97" actId="20577"/>
        <pc:sldMkLst>
          <pc:docMk/>
          <pc:sldMk cId="2895702674" sldId="295"/>
        </pc:sldMkLst>
        <pc:spChg chg="mod">
          <ac:chgData name="Romain Pierronnet" userId="S::pierronn2@univ-lorraine.fr::a726bbb7-51ef-40d1-8768-261881ab698c" providerId="AD" clId="Web-{5E852AE8-D281-91DA-8FDA-9651D0AC360D}" dt="2021-11-25T13:13:45.526" v="97" actId="20577"/>
          <ac:spMkLst>
            <pc:docMk/>
            <pc:sldMk cId="2895702674" sldId="295"/>
            <ac:spMk id="3" creationId="{42E5D37C-7E8A-9443-9870-54952CF877AF}"/>
          </ac:spMkLst>
        </pc:spChg>
      </pc:sldChg>
      <pc:sldChg chg="modSp">
        <pc:chgData name="Romain Pierronnet" userId="S::pierronn2@univ-lorraine.fr::a726bbb7-51ef-40d1-8768-261881ab698c" providerId="AD" clId="Web-{5E852AE8-D281-91DA-8FDA-9651D0AC360D}" dt="2021-11-25T13:09:50.121" v="27" actId="20577"/>
        <pc:sldMkLst>
          <pc:docMk/>
          <pc:sldMk cId="2595605287" sldId="321"/>
        </pc:sldMkLst>
        <pc:spChg chg="mod">
          <ac:chgData name="Romain Pierronnet" userId="S::pierronn2@univ-lorraine.fr::a726bbb7-51ef-40d1-8768-261881ab698c" providerId="AD" clId="Web-{5E852AE8-D281-91DA-8FDA-9651D0AC360D}" dt="2021-11-25T13:09:50.121" v="27" actId="20577"/>
          <ac:spMkLst>
            <pc:docMk/>
            <pc:sldMk cId="2595605287" sldId="321"/>
            <ac:spMk id="3" creationId="{42E5D37C-7E8A-9443-9870-54952CF877AF}"/>
          </ac:spMkLst>
        </pc:spChg>
      </pc:sldChg>
    </pc:docChg>
  </pc:docChgLst>
  <pc:docChgLst>
    <pc:chgData name="Romain Pierronnet" userId="S::pierronn2@univ-lorraine.fr::a726bbb7-51ef-40d1-8768-261881ab698c" providerId="AD" clId="Web-{D2F79C4D-838D-0B58-9359-CE5714B2B423}"/>
    <pc:docChg chg="modSld">
      <pc:chgData name="Romain Pierronnet" userId="S::pierronn2@univ-lorraine.fr::a726bbb7-51ef-40d1-8768-261881ab698c" providerId="AD" clId="Web-{D2F79C4D-838D-0B58-9359-CE5714B2B423}" dt="2021-11-25T11:01:22.547" v="17"/>
      <pc:docMkLst>
        <pc:docMk/>
      </pc:docMkLst>
      <pc:sldChg chg="modSp">
        <pc:chgData name="Romain Pierronnet" userId="S::pierronn2@univ-lorraine.fr::a726bbb7-51ef-40d1-8768-261881ab698c" providerId="AD" clId="Web-{D2F79C4D-838D-0B58-9359-CE5714B2B423}" dt="2021-11-25T11:01:22.547" v="17"/>
        <pc:sldMkLst>
          <pc:docMk/>
          <pc:sldMk cId="3533123215" sldId="306"/>
        </pc:sldMkLst>
        <pc:graphicFrameChg chg="mod modGraphic">
          <ac:chgData name="Romain Pierronnet" userId="S::pierronn2@univ-lorraine.fr::a726bbb7-51ef-40d1-8768-261881ab698c" providerId="AD" clId="Web-{D2F79C4D-838D-0B58-9359-CE5714B2B423}" dt="2021-11-25T11:01:22.547" v="17"/>
          <ac:graphicFrameMkLst>
            <pc:docMk/>
            <pc:sldMk cId="3533123215" sldId="306"/>
            <ac:graphicFrameMk id="2" creationId="{428F6182-9998-9641-8E33-73BF98300F9D}"/>
          </ac:graphicFrameMkLst>
        </pc:graphicFrameChg>
      </pc:sldChg>
    </pc:docChg>
  </pc:docChgLst>
  <pc:docChgLst>
    <pc:chgData name="Romain Pierronnet" userId="S::pierronn2@univ-lorraine.fr::a726bbb7-51ef-40d1-8768-261881ab698c" providerId="AD" clId="Web-{7DD1065F-E683-ABC5-5FC4-BD3B8EA23F27}"/>
    <pc:docChg chg="modSld">
      <pc:chgData name="Romain Pierronnet" userId="S::pierronn2@univ-lorraine.fr::a726bbb7-51ef-40d1-8768-261881ab698c" providerId="AD" clId="Web-{7DD1065F-E683-ABC5-5FC4-BD3B8EA23F27}" dt="2021-11-25T19:33:39.374" v="0" actId="20577"/>
      <pc:docMkLst>
        <pc:docMk/>
      </pc:docMkLst>
      <pc:sldChg chg="modSp">
        <pc:chgData name="Romain Pierronnet" userId="S::pierronn2@univ-lorraine.fr::a726bbb7-51ef-40d1-8768-261881ab698c" providerId="AD" clId="Web-{7DD1065F-E683-ABC5-5FC4-BD3B8EA23F27}" dt="2021-11-25T19:33:39.374" v="0" actId="20577"/>
        <pc:sldMkLst>
          <pc:docMk/>
          <pc:sldMk cId="2895702674" sldId="295"/>
        </pc:sldMkLst>
        <pc:spChg chg="mod">
          <ac:chgData name="Romain Pierronnet" userId="S::pierronn2@univ-lorraine.fr::a726bbb7-51ef-40d1-8768-261881ab698c" providerId="AD" clId="Web-{7DD1065F-E683-ABC5-5FC4-BD3B8EA23F27}" dt="2021-11-25T19:33:39.374" v="0" actId="20577"/>
          <ac:spMkLst>
            <pc:docMk/>
            <pc:sldMk cId="2895702674" sldId="295"/>
            <ac:spMk id="3" creationId="{42E5D37C-7E8A-9443-9870-54952CF877AF}"/>
          </ac:spMkLst>
        </pc:spChg>
      </pc:sldChg>
    </pc:docChg>
  </pc:docChgLst>
  <pc:docChgLst>
    <pc:chgData name="Romain Pierronnet" userId="S::pierronn2@univ-lorraine.fr::a726bbb7-51ef-40d1-8768-261881ab698c" providerId="AD" clId="Web-{4F10E54E-04A9-B8D2-C188-46BCFAD0FEF4}"/>
    <pc:docChg chg="modSld">
      <pc:chgData name="Romain Pierronnet" userId="S::pierronn2@univ-lorraine.fr::a726bbb7-51ef-40d1-8768-261881ab698c" providerId="AD" clId="Web-{4F10E54E-04A9-B8D2-C188-46BCFAD0FEF4}" dt="2021-11-25T13:44:43.164" v="64" actId="20577"/>
      <pc:docMkLst>
        <pc:docMk/>
      </pc:docMkLst>
      <pc:sldChg chg="modSp">
        <pc:chgData name="Romain Pierronnet" userId="S::pierronn2@univ-lorraine.fr::a726bbb7-51ef-40d1-8768-261881ab698c" providerId="AD" clId="Web-{4F10E54E-04A9-B8D2-C188-46BCFAD0FEF4}" dt="2021-11-25T13:44:43.164" v="64" actId="20577"/>
        <pc:sldMkLst>
          <pc:docMk/>
          <pc:sldMk cId="1885400634" sldId="312"/>
        </pc:sldMkLst>
        <pc:spChg chg="mod">
          <ac:chgData name="Romain Pierronnet" userId="S::pierronn2@univ-lorraine.fr::a726bbb7-51ef-40d1-8768-261881ab698c" providerId="AD" clId="Web-{4F10E54E-04A9-B8D2-C188-46BCFAD0FEF4}" dt="2021-11-25T13:44:43.164" v="64" actId="20577"/>
          <ac:spMkLst>
            <pc:docMk/>
            <pc:sldMk cId="1885400634" sldId="312"/>
            <ac:spMk id="3" creationId="{42E5D37C-7E8A-9443-9870-54952CF877AF}"/>
          </ac:spMkLst>
        </pc:spChg>
        <pc:spChg chg="mod">
          <ac:chgData name="Romain Pierronnet" userId="S::pierronn2@univ-lorraine.fr::a726bbb7-51ef-40d1-8768-261881ab698c" providerId="AD" clId="Web-{4F10E54E-04A9-B8D2-C188-46BCFAD0FEF4}" dt="2021-11-25T13:37:36.391" v="9" actId="20577"/>
          <ac:spMkLst>
            <pc:docMk/>
            <pc:sldMk cId="1885400634" sldId="312"/>
            <ac:spMk id="7" creationId="{E8179271-54B3-41A2-B1B0-410055975781}"/>
          </ac:spMkLst>
        </pc:spChg>
        <pc:spChg chg="mod">
          <ac:chgData name="Romain Pierronnet" userId="S::pierronn2@univ-lorraine.fr::a726bbb7-51ef-40d1-8768-261881ab698c" providerId="AD" clId="Web-{4F10E54E-04A9-B8D2-C188-46BCFAD0FEF4}" dt="2021-11-25T13:39:30.862" v="27" actId="20577"/>
          <ac:spMkLst>
            <pc:docMk/>
            <pc:sldMk cId="1885400634" sldId="312"/>
            <ac:spMk id="8" creationId="{6A09143B-78BA-48C6-9994-A9EDBD559827}"/>
          </ac:spMkLst>
        </pc:spChg>
      </pc:sldChg>
    </pc:docChg>
  </pc:docChgLst>
  <pc:docChgLst>
    <pc:chgData name="Jean-Luc Herrmann" userId="S::herrmann5@univ-lorraine.fr::8a262f29-24df-4c67-8cc1-c912625384d6" providerId="AD" clId="Web-{FFEFA6AC-D581-5EF5-8CB3-9330425FA696}"/>
    <pc:docChg chg="addSld modSld">
      <pc:chgData name="Jean-Luc Herrmann" userId="S::herrmann5@univ-lorraine.fr::8a262f29-24df-4c67-8cc1-c912625384d6" providerId="AD" clId="Web-{FFEFA6AC-D581-5EF5-8CB3-9330425FA696}" dt="2021-11-26T07:29:01.144" v="293" actId="20577"/>
      <pc:docMkLst>
        <pc:docMk/>
      </pc:docMkLst>
      <pc:sldChg chg="modSp add replId">
        <pc:chgData name="Jean-Luc Herrmann" userId="S::herrmann5@univ-lorraine.fr::8a262f29-24df-4c67-8cc1-c912625384d6" providerId="AD" clId="Web-{FFEFA6AC-D581-5EF5-8CB3-9330425FA696}" dt="2021-11-26T07:29:01.144" v="293" actId="20577"/>
        <pc:sldMkLst>
          <pc:docMk/>
          <pc:sldMk cId="874723643" sldId="333"/>
        </pc:sldMkLst>
        <pc:spChg chg="mod">
          <ac:chgData name="Jean-Luc Herrmann" userId="S::herrmann5@univ-lorraine.fr::8a262f29-24df-4c67-8cc1-c912625384d6" providerId="AD" clId="Web-{FFEFA6AC-D581-5EF5-8CB3-9330425FA696}" dt="2021-11-26T07:29:01.144" v="293" actId="20577"/>
          <ac:spMkLst>
            <pc:docMk/>
            <pc:sldMk cId="874723643" sldId="333"/>
            <ac:spMk id="5" creationId="{B11D827E-87AC-114F-A00C-21EA8DB72FD7}"/>
          </ac:spMkLst>
        </pc:spChg>
        <pc:spChg chg="mod">
          <ac:chgData name="Jean-Luc Herrmann" userId="S::herrmann5@univ-lorraine.fr::8a262f29-24df-4c67-8cc1-c912625384d6" providerId="AD" clId="Web-{FFEFA6AC-D581-5EF5-8CB3-9330425FA696}" dt="2021-11-26T07:20:09.584" v="205" actId="20577"/>
          <ac:spMkLst>
            <pc:docMk/>
            <pc:sldMk cId="874723643" sldId="333"/>
            <ac:spMk id="6" creationId="{C6F7BB88-5660-A645-8609-2B51DABB41E3}"/>
          </ac:spMkLst>
        </pc:spChg>
      </pc:sldChg>
    </pc:docChg>
  </pc:docChgLst>
  <pc:docChgLst>
    <pc:chgData name="Benoit Grasser" userId="S::grasser5@univ-lorraine.fr::6054d144-aea6-4735-82ca-90a393e9a541" providerId="AD" clId="Web-{DAAE26B9-5B34-06CC-5ED3-422AB78E9A6F}"/>
    <pc:docChg chg="modSld">
      <pc:chgData name="Benoit Grasser" userId="S::grasser5@univ-lorraine.fr::6054d144-aea6-4735-82ca-90a393e9a541" providerId="AD" clId="Web-{DAAE26B9-5B34-06CC-5ED3-422AB78E9A6F}" dt="2021-11-26T09:51:57.366" v="6" actId="20577"/>
      <pc:docMkLst>
        <pc:docMk/>
      </pc:docMkLst>
      <pc:sldChg chg="modSp">
        <pc:chgData name="Benoit Grasser" userId="S::grasser5@univ-lorraine.fr::6054d144-aea6-4735-82ca-90a393e9a541" providerId="AD" clId="Web-{DAAE26B9-5B34-06CC-5ED3-422AB78E9A6F}" dt="2021-11-26T09:51:57.366" v="6" actId="20577"/>
        <pc:sldMkLst>
          <pc:docMk/>
          <pc:sldMk cId="1110169644" sldId="296"/>
        </pc:sldMkLst>
        <pc:spChg chg="mod">
          <ac:chgData name="Benoit Grasser" userId="S::grasser5@univ-lorraine.fr::6054d144-aea6-4735-82ca-90a393e9a541" providerId="AD" clId="Web-{DAAE26B9-5B34-06CC-5ED3-422AB78E9A6F}" dt="2021-11-26T09:51:57.366" v="6" actId="20577"/>
          <ac:spMkLst>
            <pc:docMk/>
            <pc:sldMk cId="1110169644" sldId="296"/>
            <ac:spMk id="87" creationId="{00000000-0000-0000-0000-000000000000}"/>
          </ac:spMkLst>
        </pc:spChg>
      </pc:sldChg>
    </pc:docChg>
  </pc:docChgLst>
  <pc:docChgLst>
    <pc:chgData name="Benoit Grasser" userId="S::grasser5@univ-lorraine.fr::6054d144-aea6-4735-82ca-90a393e9a541" providerId="AD" clId="Web-{1F8FF9ED-34D4-2201-8F6F-20EB0502FF50}"/>
    <pc:docChg chg="delSld modSld">
      <pc:chgData name="Benoit Grasser" userId="S::grasser5@univ-lorraine.fr::6054d144-aea6-4735-82ca-90a393e9a541" providerId="AD" clId="Web-{1F8FF9ED-34D4-2201-8F6F-20EB0502FF50}" dt="2021-11-25T07:10:01.409" v="7"/>
      <pc:docMkLst>
        <pc:docMk/>
      </pc:docMkLst>
      <pc:sldChg chg="del">
        <pc:chgData name="Benoit Grasser" userId="S::grasser5@univ-lorraine.fr::6054d144-aea6-4735-82ca-90a393e9a541" providerId="AD" clId="Web-{1F8FF9ED-34D4-2201-8F6F-20EB0502FF50}" dt="2021-11-25T07:10:01.409" v="7"/>
        <pc:sldMkLst>
          <pc:docMk/>
          <pc:sldMk cId="2336639331" sldId="326"/>
        </pc:sldMkLst>
      </pc:sldChg>
      <pc:sldChg chg="modSp">
        <pc:chgData name="Benoit Grasser" userId="S::grasser5@univ-lorraine.fr::6054d144-aea6-4735-82ca-90a393e9a541" providerId="AD" clId="Web-{1F8FF9ED-34D4-2201-8F6F-20EB0502FF50}" dt="2021-11-25T07:09:19.378" v="6" actId="20577"/>
        <pc:sldMkLst>
          <pc:docMk/>
          <pc:sldMk cId="1711994445" sldId="327"/>
        </pc:sldMkLst>
        <pc:spChg chg="mod">
          <ac:chgData name="Benoit Grasser" userId="S::grasser5@univ-lorraine.fr::6054d144-aea6-4735-82ca-90a393e9a541" providerId="AD" clId="Web-{1F8FF9ED-34D4-2201-8F6F-20EB0502FF50}" dt="2021-11-25T07:09:19.378" v="6" actId="20577"/>
          <ac:spMkLst>
            <pc:docMk/>
            <pc:sldMk cId="1711994445" sldId="327"/>
            <ac:spMk id="2" creationId="{3A708E92-763B-4596-A017-93749A516005}"/>
          </ac:spMkLst>
        </pc:spChg>
      </pc:sldChg>
    </pc:docChg>
  </pc:docChgLst>
  <pc:docChgLst>
    <pc:chgData name="Jean-Luc Herrmann" userId="S::herrmann5@univ-lorraine.fr::8a262f29-24df-4c67-8cc1-c912625384d6" providerId="AD" clId="Web-{77BE6489-0536-ACC7-2803-30793799C44C}"/>
    <pc:docChg chg="modSld">
      <pc:chgData name="Jean-Luc Herrmann" userId="S::herrmann5@univ-lorraine.fr::8a262f29-24df-4c67-8cc1-c912625384d6" providerId="AD" clId="Web-{77BE6489-0536-ACC7-2803-30793799C44C}" dt="2021-11-25T23:24:21.158" v="545" actId="1076"/>
      <pc:docMkLst>
        <pc:docMk/>
      </pc:docMkLst>
      <pc:sldChg chg="modSp">
        <pc:chgData name="Jean-Luc Herrmann" userId="S::herrmann5@univ-lorraine.fr::8a262f29-24df-4c67-8cc1-c912625384d6" providerId="AD" clId="Web-{77BE6489-0536-ACC7-2803-30793799C44C}" dt="2021-11-25T23:24:21.158" v="545" actId="1076"/>
        <pc:sldMkLst>
          <pc:docMk/>
          <pc:sldMk cId="2238197" sldId="309"/>
        </pc:sldMkLst>
        <pc:spChg chg="mod">
          <ac:chgData name="Jean-Luc Herrmann" userId="S::herrmann5@univ-lorraine.fr::8a262f29-24df-4c67-8cc1-c912625384d6" providerId="AD" clId="Web-{77BE6489-0536-ACC7-2803-30793799C44C}" dt="2021-11-25T23:24:21.158" v="545" actId="1076"/>
          <ac:spMkLst>
            <pc:docMk/>
            <pc:sldMk cId="2238197" sldId="309"/>
            <ac:spMk id="3" creationId="{42E5D37C-7E8A-9443-9870-54952CF877A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eb6bf75d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eb6bf75d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862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790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26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167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761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176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77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247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514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08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eb6bf75d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eb6bf75d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940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182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379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505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217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33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392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0122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050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026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683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893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37873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4646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672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2822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77275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eb6bf75d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eb6bf75d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14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16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08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087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207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127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50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>
  <p:cSld name="1_Diapositive de titre">
    <p:bg>
      <p:bgPr>
        <a:solidFill>
          <a:srgbClr val="00365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0441" y="1836012"/>
            <a:ext cx="733110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swald"/>
              <a:buNone/>
              <a:defRPr sz="60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91325" y="1719925"/>
            <a:ext cx="127200" cy="21573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4" y="562159"/>
            <a:ext cx="4333895" cy="627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-tête de section 1">
  <p:cSld name="1_En-tête de section_1">
    <p:bg>
      <p:bgPr>
        <a:solidFill>
          <a:srgbClr val="97C00E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+mj-lt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37" y="1376075"/>
            <a:ext cx="7631400" cy="19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 cap="none">
                <a:solidFill>
                  <a:schemeClr val="lt1"/>
                </a:solidFill>
                <a:latin typeface="+mj-lt"/>
                <a:ea typeface="Oswald Medium" pitchFamily="2" charset="0"/>
                <a:cs typeface="Oswald Medium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2" y="3278841"/>
            <a:ext cx="51012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spcBef>
                <a:spcPts val="750"/>
              </a:spcBef>
              <a:spcAft>
                <a:spcPts val="0"/>
              </a:spcAft>
              <a:buClr>
                <a:srgbClr val="003652"/>
              </a:buClr>
              <a:buSzPts val="1600"/>
              <a:buFont typeface="Oswald"/>
              <a:buNone/>
              <a:defRPr sz="3200">
                <a:solidFill>
                  <a:srgbClr val="D0F06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swald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swald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Oswald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Oswald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04" y="4373848"/>
            <a:ext cx="2348630" cy="340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47700" y="283975"/>
            <a:ext cx="6704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3300" b="1" i="0">
                <a:latin typeface="+mj-lt"/>
                <a:ea typeface="Oswald Medium" pitchFamily="2" charset="0"/>
                <a:cs typeface="Oswald Medium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 hasCustomPrompt="1"/>
          </p:nvPr>
        </p:nvSpPr>
        <p:spPr>
          <a:xfrm>
            <a:off x="628650" y="1369219"/>
            <a:ext cx="7886700" cy="3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100" b="0" i="0">
                <a:solidFill>
                  <a:schemeClr val="dk1"/>
                </a:solidFill>
                <a:latin typeface="+mn-lt"/>
                <a:ea typeface="Oswald"/>
                <a:cs typeface="Oswald"/>
                <a:sym typeface="Oswald"/>
              </a:defRPr>
            </a:lvl1pPr>
            <a:lvl2pPr marL="88265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Courier New" panose="02070309020205020404" pitchFamily="49" charset="0"/>
              <a:buChar char="o"/>
              <a:defRPr sz="1400" b="0" i="0">
                <a:solidFill>
                  <a:schemeClr val="tx1"/>
                </a:solidFill>
                <a:latin typeface="Libre Franklin Light" panose="00000400000000000000" pitchFamily="2" charset="0"/>
                <a:ea typeface="Libre Franklin Light" panose="00000400000000000000" pitchFamily="2" charset="0"/>
                <a:cs typeface="Libre Franklin Light" panose="00000400000000000000" pitchFamily="2" charset="0"/>
                <a:sym typeface="Oswald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ourier New" panose="02070309020205020404" pitchFamily="49" charset="0"/>
              <a:buChar char="o"/>
              <a:defRPr sz="1200" b="0" i="0" baseline="0">
                <a:solidFill>
                  <a:schemeClr val="bg1">
                    <a:lumMod val="50000"/>
                  </a:schemeClr>
                </a:solidFill>
                <a:latin typeface="Libre Franklin Light" panose="00000400000000000000" pitchFamily="2" charset="0"/>
                <a:ea typeface="Libre Franklin Light" panose="00000400000000000000" pitchFamily="2" charset="0"/>
                <a:cs typeface="Libre Franklin Light" panose="00000400000000000000" pitchFamily="2" charset="0"/>
                <a:sym typeface="Oswald"/>
              </a:defRPr>
            </a:lvl3pPr>
            <a:lvl4pPr marL="153035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350" b="0" i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99390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50" b="0" i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fr-FR"/>
              <a:t>Texte à saisir</a:t>
            </a:r>
          </a:p>
          <a:p>
            <a:pPr lvl="1"/>
            <a:r>
              <a:rPr lang="fr-FR"/>
              <a:t>Sous-niveau</a:t>
            </a:r>
          </a:p>
          <a:p>
            <a:pPr lvl="2"/>
            <a:r>
              <a:rPr lang="fr-FR"/>
              <a:t>Deuxième  sous-niveau</a:t>
            </a:r>
          </a:p>
        </p:txBody>
      </p:sp>
      <p:sp>
        <p:nvSpPr>
          <p:cNvPr id="34" name="Google Shape;34;p6"/>
          <p:cNvSpPr/>
          <p:nvPr/>
        </p:nvSpPr>
        <p:spPr>
          <a:xfrm>
            <a:off x="462050" y="483625"/>
            <a:ext cx="97800" cy="594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4500" b="1" i="0" u="none" strike="noStrike" cap="none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bg1">
                    <a:lumMod val="50000"/>
                  </a:schemeClr>
                </a:solidFill>
                <a:latin typeface="+mn-lt"/>
                <a:ea typeface="Oswald"/>
                <a:cs typeface="Oswald"/>
                <a:sym typeface="Oswald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300" b="1" i="0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/>
          <p:nvPr/>
        </p:nvSpPr>
        <p:spPr>
          <a:xfrm>
            <a:off x="8130986" y="187228"/>
            <a:ext cx="2295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23/06/2015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300" b="1" i="0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800" b="1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500" b="1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1350" b="1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1200" b="1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1200" b="1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1200" b="1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1200" b="1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1200" b="1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rgbClr val="01375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800" b="1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500" b="1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1350" b="1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1200" b="1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1200" b="1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1200" b="1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1200" b="1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1200" b="1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rgbClr val="01375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2400">
                <a:solidFill>
                  <a:srgbClr val="013752"/>
                </a:solidFill>
              </a:defRPr>
            </a:lvl1pPr>
            <a:lvl2pPr marL="914400" lvl="1" indent="-317500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2100"/>
            </a:lvl2pPr>
            <a:lvl3pPr marL="1371600" lvl="2" indent="-304800" rtl="0"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800"/>
            </a:lvl3pPr>
            <a:lvl4pPr marL="1828800" lvl="3" indent="-298450" rtl="0"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500"/>
            </a:lvl4pPr>
            <a:lvl5pPr marL="2286000" lvl="4" indent="-292100" rtl="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500"/>
            </a:lvl5pPr>
            <a:lvl6pPr marL="2743200" lvl="5" indent="-285750" rtl="0">
              <a:spcBef>
                <a:spcPts val="375"/>
              </a:spcBef>
              <a:spcAft>
                <a:spcPts val="0"/>
              </a:spcAft>
              <a:buSzPts val="900"/>
              <a:buChar char="•"/>
              <a:defRPr sz="1500"/>
            </a:lvl6pPr>
            <a:lvl7pPr marL="3200400" lvl="6" indent="-279400" rtl="0">
              <a:spcBef>
                <a:spcPts val="375"/>
              </a:spcBef>
              <a:spcAft>
                <a:spcPts val="0"/>
              </a:spcAft>
              <a:buSzPts val="800"/>
              <a:buChar char="•"/>
              <a:defRPr sz="1500"/>
            </a:lvl7pPr>
            <a:lvl8pPr marL="3657600" lvl="7" indent="-273050" rtl="0">
              <a:spcBef>
                <a:spcPts val="375"/>
              </a:spcBef>
              <a:spcAft>
                <a:spcPts val="0"/>
              </a:spcAft>
              <a:buSzPts val="700"/>
              <a:buChar char="•"/>
              <a:defRPr sz="1500"/>
            </a:lvl8pPr>
            <a:lvl9pPr marL="4114800" lvl="8" indent="-266700" rtl="0">
              <a:spcBef>
                <a:spcPts val="375"/>
              </a:spcBef>
              <a:spcAft>
                <a:spcPts val="0"/>
              </a:spcAft>
              <a:buSzPts val="600"/>
              <a:buChar char="•"/>
              <a:defRPr sz="15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200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050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900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750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750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750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750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750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750"/>
            </a:lvl9pPr>
          </a:lstStyle>
          <a:p>
            <a:endParaRPr/>
          </a:p>
        </p:txBody>
      </p:sp>
      <p:sp>
        <p:nvSpPr>
          <p:cNvPr id="59" name="Google Shape;59;p12"/>
          <p:cNvSpPr txBox="1"/>
          <p:nvPr/>
        </p:nvSpPr>
        <p:spPr>
          <a:xfrm>
            <a:off x="8130986" y="187228"/>
            <a:ext cx="2295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23/06/2015</a:t>
            </a:r>
            <a:endParaRPr sz="1800" b="0" i="0" u="none" strike="noStrike" cap="non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200"/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050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900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750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750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750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750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750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652"/>
              </a:buClr>
              <a:buSzPts val="1400"/>
              <a:buFont typeface="Oswald"/>
              <a:buNone/>
              <a:defRPr sz="3300" b="1" i="0" u="none" strike="noStrike" cap="none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•"/>
              <a:defRPr sz="16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  <a:defRPr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bre Franklin"/>
              <a:buChar char="•"/>
              <a:defRPr sz="12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•"/>
              <a:defRPr sz="11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ibre Franklin"/>
              <a:buChar char="•"/>
              <a:defRPr sz="10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 Thin"/>
              <a:buChar char="•"/>
              <a:defRPr sz="9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 Thin"/>
              <a:buChar char="•"/>
              <a:defRPr sz="8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 Thin"/>
              <a:buChar char="•"/>
              <a:defRPr sz="7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 Thin"/>
              <a:buChar char="•"/>
              <a:defRPr sz="6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457200" y="4599353"/>
            <a:ext cx="8229600" cy="446400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363157" y="4700497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‹N°›</a:t>
            </a:fld>
            <a:endParaRPr sz="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8018010" y="4719549"/>
            <a:ext cx="148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2021</a:t>
            </a:r>
            <a:endParaRPr sz="900" i="0" u="none" strike="noStrike" cap="none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4735064"/>
            <a:ext cx="1289912" cy="18689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1041366" y="1836012"/>
            <a:ext cx="73311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>
                <a:latin typeface="Oswald Medium" pitchFamily="2" charset="0"/>
              </a:rPr>
              <a:t>Conseil de laboratoire</a:t>
            </a:r>
            <a:endParaRPr b="0">
              <a:latin typeface="Oswald Medium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0">
                <a:solidFill>
                  <a:srgbClr val="446D82"/>
                </a:solidFill>
              </a:rPr>
              <a:t>26 novembre 2021</a:t>
            </a:r>
            <a:endParaRPr sz="2400" b="0">
              <a:solidFill>
                <a:srgbClr val="446D8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6" y="1542505"/>
            <a:ext cx="8032049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rgbClr val="D0F063"/>
              </a:buClr>
              <a:buSzPts val="7200"/>
            </a:pPr>
            <a:r>
              <a:rPr lang="fr-FR" sz="4800" b="0"/>
              <a:t>4. Mouvements de personnels au CEREFIGE</a:t>
            </a:r>
            <a:endParaRPr sz="1600" b="0">
              <a:latin typeface="Oswald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4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8136081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" sz="2400" dirty="0"/>
              <a:t>Mouvements de personnels au CEREFIGE depuis le dernier conseil </a:t>
            </a:r>
            <a:endParaRPr sz="2400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28F6182-9998-9641-8E33-73BF98300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960031"/>
              </p:ext>
            </p:extLst>
          </p:nvPr>
        </p:nvGraphicFramePr>
        <p:xfrm>
          <a:off x="161058" y="1547456"/>
          <a:ext cx="6920339" cy="1042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5404">
                  <a:extLst>
                    <a:ext uri="{9D8B030D-6E8A-4147-A177-3AD203B41FA5}">
                      <a16:colId xmlns:a16="http://schemas.microsoft.com/office/drawing/2014/main" val="3930262244"/>
                    </a:ext>
                  </a:extLst>
                </a:gridCol>
                <a:gridCol w="1347889">
                  <a:extLst>
                    <a:ext uri="{9D8B030D-6E8A-4147-A177-3AD203B41FA5}">
                      <a16:colId xmlns:a16="http://schemas.microsoft.com/office/drawing/2014/main" val="4069723370"/>
                    </a:ext>
                  </a:extLst>
                </a:gridCol>
                <a:gridCol w="723602">
                  <a:extLst>
                    <a:ext uri="{9D8B030D-6E8A-4147-A177-3AD203B41FA5}">
                      <a16:colId xmlns:a16="http://schemas.microsoft.com/office/drawing/2014/main" val="628050846"/>
                    </a:ext>
                  </a:extLst>
                </a:gridCol>
                <a:gridCol w="867259">
                  <a:extLst>
                    <a:ext uri="{9D8B030D-6E8A-4147-A177-3AD203B41FA5}">
                      <a16:colId xmlns:a16="http://schemas.microsoft.com/office/drawing/2014/main" val="2468362201"/>
                    </a:ext>
                  </a:extLst>
                </a:gridCol>
                <a:gridCol w="539154">
                  <a:extLst>
                    <a:ext uri="{9D8B030D-6E8A-4147-A177-3AD203B41FA5}">
                      <a16:colId xmlns:a16="http://schemas.microsoft.com/office/drawing/2014/main" val="2733689666"/>
                    </a:ext>
                  </a:extLst>
                </a:gridCol>
                <a:gridCol w="446931">
                  <a:extLst>
                    <a:ext uri="{9D8B030D-6E8A-4147-A177-3AD203B41FA5}">
                      <a16:colId xmlns:a16="http://schemas.microsoft.com/office/drawing/2014/main" val="3107623878"/>
                    </a:ext>
                  </a:extLst>
                </a:gridCol>
                <a:gridCol w="361801">
                  <a:extLst>
                    <a:ext uri="{9D8B030D-6E8A-4147-A177-3AD203B41FA5}">
                      <a16:colId xmlns:a16="http://schemas.microsoft.com/office/drawing/2014/main" val="778705071"/>
                    </a:ext>
                  </a:extLst>
                </a:gridCol>
                <a:gridCol w="1548299">
                  <a:extLst>
                    <a:ext uri="{9D8B030D-6E8A-4147-A177-3AD203B41FA5}">
                      <a16:colId xmlns:a16="http://schemas.microsoft.com/office/drawing/2014/main" val="3222992427"/>
                    </a:ext>
                  </a:extLst>
                </a:gridCol>
              </a:tblGrid>
              <a:tr h="121334"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Structure de rattachement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Laboratoire CEREFIGE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3086658607"/>
                  </a:ext>
                </a:extLst>
              </a:tr>
              <a:tr h="2588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Nom et prénom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Statut Prof.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Institution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Composante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Equipe thématique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Statut membre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Année</a:t>
                      </a:r>
                      <a:br>
                        <a:rPr lang="fr-FR" sz="700" u="none" strike="noStrike" dirty="0">
                          <a:effectLst/>
                        </a:rPr>
                      </a:br>
                      <a:r>
                        <a:rPr lang="fr-FR" sz="700" u="none" strike="noStrike" dirty="0">
                          <a:effectLst/>
                        </a:rPr>
                        <a:t>arrivée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COMMENTAIRES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17651664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HAYO Sandrine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MAST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UL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IAE Metz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IDE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Titulaire</a:t>
                      </a: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2021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Directrice Adj. CHRU Nancy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877624835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OUIAKOUB Mohamed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Enseignant contractuel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UL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IUT Longwy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IDE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Titulaire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2021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2712914340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PIERRONNET Romain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Ingénieur de Recherche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UL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CEREFIGE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IDE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Titulaire</a:t>
                      </a: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2021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2703236663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QI </a:t>
                      </a:r>
                      <a:r>
                        <a:rPr lang="fr-FR" sz="600" u="none" strike="noStrike" dirty="0" err="1">
                          <a:effectLst/>
                        </a:rPr>
                        <a:t>Junmei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Assistant Professor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Extérieure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Wuhan Textile </a:t>
                      </a:r>
                      <a:r>
                        <a:rPr lang="fr-FR" sz="600" u="none" strike="noStrike" dirty="0" err="1">
                          <a:effectLst/>
                        </a:rPr>
                        <a:t>University</a:t>
                      </a:r>
                      <a:endParaRPr lang="fr-FR" sz="600" b="0" i="0" u="none" strike="noStrike" dirty="0" err="1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FCC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Associé(e)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2021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Chercheur référent : Elisabeth Paulet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2614972251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179DE97-B87D-AB43-A16E-C72CA86CA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980368"/>
              </p:ext>
            </p:extLst>
          </p:nvPr>
        </p:nvGraphicFramePr>
        <p:xfrm>
          <a:off x="161058" y="2913841"/>
          <a:ext cx="7141328" cy="1324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066">
                  <a:extLst>
                    <a:ext uri="{9D8B030D-6E8A-4147-A177-3AD203B41FA5}">
                      <a16:colId xmlns:a16="http://schemas.microsoft.com/office/drawing/2014/main" val="2777101248"/>
                    </a:ext>
                  </a:extLst>
                </a:gridCol>
                <a:gridCol w="1390932">
                  <a:extLst>
                    <a:ext uri="{9D8B030D-6E8A-4147-A177-3AD203B41FA5}">
                      <a16:colId xmlns:a16="http://schemas.microsoft.com/office/drawing/2014/main" val="2815192605"/>
                    </a:ext>
                  </a:extLst>
                </a:gridCol>
                <a:gridCol w="746710">
                  <a:extLst>
                    <a:ext uri="{9D8B030D-6E8A-4147-A177-3AD203B41FA5}">
                      <a16:colId xmlns:a16="http://schemas.microsoft.com/office/drawing/2014/main" val="4215216378"/>
                    </a:ext>
                  </a:extLst>
                </a:gridCol>
                <a:gridCol w="894954">
                  <a:extLst>
                    <a:ext uri="{9D8B030D-6E8A-4147-A177-3AD203B41FA5}">
                      <a16:colId xmlns:a16="http://schemas.microsoft.com/office/drawing/2014/main" val="2990480677"/>
                    </a:ext>
                  </a:extLst>
                </a:gridCol>
                <a:gridCol w="556370">
                  <a:extLst>
                    <a:ext uri="{9D8B030D-6E8A-4147-A177-3AD203B41FA5}">
                      <a16:colId xmlns:a16="http://schemas.microsoft.com/office/drawing/2014/main" val="1784773457"/>
                    </a:ext>
                  </a:extLst>
                </a:gridCol>
                <a:gridCol w="461201">
                  <a:extLst>
                    <a:ext uri="{9D8B030D-6E8A-4147-A177-3AD203B41FA5}">
                      <a16:colId xmlns:a16="http://schemas.microsoft.com/office/drawing/2014/main" val="3451770501"/>
                    </a:ext>
                  </a:extLst>
                </a:gridCol>
                <a:gridCol w="373354">
                  <a:extLst>
                    <a:ext uri="{9D8B030D-6E8A-4147-A177-3AD203B41FA5}">
                      <a16:colId xmlns:a16="http://schemas.microsoft.com/office/drawing/2014/main" val="2648373221"/>
                    </a:ext>
                  </a:extLst>
                </a:gridCol>
                <a:gridCol w="1597741">
                  <a:extLst>
                    <a:ext uri="{9D8B030D-6E8A-4147-A177-3AD203B41FA5}">
                      <a16:colId xmlns:a16="http://schemas.microsoft.com/office/drawing/2014/main" val="3700251097"/>
                    </a:ext>
                  </a:extLst>
                </a:gridCol>
              </a:tblGrid>
              <a:tr h="121334"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Structure de rattachement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Laboratoire CEREFIGE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677322054"/>
                  </a:ext>
                </a:extLst>
              </a:tr>
              <a:tr h="2588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Nom et prénom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Statut Prof.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Institution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Composante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Equipe thématique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Statut membre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Année</a:t>
                      </a:r>
                      <a:br>
                        <a:rPr lang="fr-FR" sz="700" u="none" strike="noStrike" dirty="0">
                          <a:effectLst/>
                        </a:rPr>
                      </a:br>
                      <a:r>
                        <a:rPr lang="fr-FR" sz="700" u="none" strike="noStrike" dirty="0">
                          <a:effectLst/>
                        </a:rPr>
                        <a:t>arrivée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 dirty="0">
                          <a:effectLst/>
                        </a:rPr>
                        <a:t>Encadrants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3981249260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EL KARKRI Sanae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Doctorant(e)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UL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CEREFIGE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IDE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Doctorant(e)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2021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BENTAHAR Omar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2337316307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GAUTHIER Laurent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Doctorant(e)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UL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CEREFIGE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FCC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Doctorant(e)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2021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ORY Jean-Noël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3980640651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HAKI Oussama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Doctorant(e)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UL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CEREFIGE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ORH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Doctorant(e)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2021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IVANAJ Vera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637845885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PETROSE Audrey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Doctorant(e)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UL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CEREFIGE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MARKETING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Doctorant(e)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2021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HERRMANN Jean-Luc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2123611014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BELFELLAH </a:t>
                      </a:r>
                      <a:r>
                        <a:rPr lang="fr-FR" sz="600" u="none" strike="noStrike" dirty="0" err="1">
                          <a:effectLst/>
                        </a:rPr>
                        <a:t>Btissam</a:t>
                      </a:r>
                      <a:endParaRPr lang="fr-FR" sz="600" b="0" i="0" u="none" strike="noStrike" dirty="0" err="1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Doctorant(e)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UL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CEREFIGE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IDE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Doctorant(e)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2021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u="none" strike="noStrike" dirty="0">
                          <a:effectLst/>
                        </a:rPr>
                        <a:t>BENZIDIA Smail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067" marR="6067" marT="6067" marB="0" anchor="ctr"/>
                </a:tc>
                <a:extLst>
                  <a:ext uri="{0D108BD9-81ED-4DB2-BD59-A6C34878D82A}">
                    <a16:rowId xmlns:a16="http://schemas.microsoft.com/office/drawing/2014/main" val="418736649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11D827E-87AC-114F-A00C-21EA8DB72FD7}"/>
              </a:ext>
            </a:extLst>
          </p:cNvPr>
          <p:cNvSpPr txBox="1"/>
          <p:nvPr/>
        </p:nvSpPr>
        <p:spPr>
          <a:xfrm>
            <a:off x="121703" y="1176088"/>
            <a:ext cx="796540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latin typeface="+mn-lt"/>
              </a:rPr>
              <a:t>Membres entrants, hors doctorants (pour vote)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F7BB88-5660-A645-8609-2B51DABB41E3}"/>
              </a:ext>
            </a:extLst>
          </p:cNvPr>
          <p:cNvSpPr txBox="1"/>
          <p:nvPr/>
        </p:nvSpPr>
        <p:spPr>
          <a:xfrm>
            <a:off x="161058" y="2606064"/>
            <a:ext cx="796540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latin typeface="+mn-lt"/>
              </a:rPr>
              <a:t>Membres entrants doctorants (pour information)</a:t>
            </a:r>
          </a:p>
        </p:txBody>
      </p:sp>
      <p:sp>
        <p:nvSpPr>
          <p:cNvPr id="8" name="ZoneTexte 1">
            <a:extLst>
              <a:ext uri="{FF2B5EF4-FFF2-40B4-BE49-F238E27FC236}">
                <a16:creationId xmlns:a16="http://schemas.microsoft.com/office/drawing/2014/main" id="{6B51CCD9-D459-4EAF-817C-C42895DB064A}"/>
              </a:ext>
            </a:extLst>
          </p:cNvPr>
          <p:cNvSpPr txBox="1"/>
          <p:nvPr/>
        </p:nvSpPr>
        <p:spPr>
          <a:xfrm>
            <a:off x="7299612" y="2914327"/>
            <a:ext cx="202180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000" b="1" dirty="0">
                <a:latin typeface="+mn-lt"/>
              </a:rPr>
              <a:t>En attente d'inscription : </a:t>
            </a:r>
          </a:p>
          <a:p>
            <a:endParaRPr lang="fr-FR" sz="1000" dirty="0">
              <a:latin typeface="+mn-lt"/>
            </a:endParaRPr>
          </a:p>
          <a:p>
            <a:r>
              <a:rPr lang="fr-FR" sz="1000" dirty="0">
                <a:latin typeface="+mn-lt"/>
              </a:rPr>
              <a:t>Guy NJAMBONG</a:t>
            </a:r>
            <a:endParaRPr lang="fr-FR" sz="1000" dirty="0">
              <a:latin typeface="Libre Franklin"/>
            </a:endParaRPr>
          </a:p>
          <a:p>
            <a:r>
              <a:rPr lang="fr-FR" sz="1000" dirty="0">
                <a:latin typeface="+mn-lt"/>
              </a:rPr>
              <a:t>Sanae OKACHA</a:t>
            </a:r>
            <a:endParaRPr lang="fr-FR" sz="1000" dirty="0"/>
          </a:p>
          <a:p>
            <a:r>
              <a:rPr lang="fr-FR" sz="1000" dirty="0"/>
              <a:t>Kais BEN KHADRA</a:t>
            </a:r>
          </a:p>
          <a:p>
            <a:r>
              <a:rPr lang="fr-FR" sz="1000" dirty="0"/>
              <a:t>Danielle BURKHARD</a:t>
            </a:r>
          </a:p>
          <a:p>
            <a:r>
              <a:rPr lang="fr-FR" sz="1000" dirty="0"/>
              <a:t>Prisca NOUTAI</a:t>
            </a:r>
          </a:p>
          <a:p>
            <a:r>
              <a:rPr lang="fr-FR" sz="1000" dirty="0" err="1"/>
              <a:t>Doron</a:t>
            </a:r>
            <a:r>
              <a:rPr lang="fr-FR" sz="1000" dirty="0"/>
              <a:t> WAISMAN</a:t>
            </a:r>
          </a:p>
        </p:txBody>
      </p:sp>
    </p:spTree>
    <p:extLst>
      <p:ext uri="{BB962C8B-B14F-4D97-AF65-F5344CB8AC3E}">
        <p14:creationId xmlns:p14="http://schemas.microsoft.com/office/powerpoint/2010/main" val="3533123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6" y="1542505"/>
            <a:ext cx="8032049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rgbClr val="D0F063"/>
              </a:buClr>
              <a:buSzPts val="7200"/>
            </a:pPr>
            <a:r>
              <a:rPr lang="fr-FR" sz="4800" b="0"/>
              <a:t>5. Auto-évaluation </a:t>
            </a:r>
            <a:r>
              <a:rPr lang="fr-FR" sz="4800" b="0" err="1"/>
              <a:t>Hcéres</a:t>
            </a:r>
            <a:r>
              <a:rPr lang="fr-FR" sz="4800" b="0"/>
              <a:t> / contractualisation 24/28</a:t>
            </a:r>
            <a:endParaRPr sz="1600" b="0">
              <a:latin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0649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Auto-évaluation Hcéres / Contractualisation</a:t>
            </a:r>
            <a:endParaRPr sz="2400" b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E5D37C-7E8A-9443-9870-54952CF877AF}"/>
              </a:ext>
            </a:extLst>
          </p:cNvPr>
          <p:cNvSpPr txBox="1"/>
          <p:nvPr/>
        </p:nvSpPr>
        <p:spPr>
          <a:xfrm>
            <a:off x="537525" y="1201284"/>
            <a:ext cx="7965409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b="1">
                <a:latin typeface="+mn-lt"/>
              </a:rPr>
              <a:t>Rappel des faits.</a:t>
            </a:r>
          </a:p>
          <a:p>
            <a:r>
              <a:rPr lang="fr-FR" sz="1600" b="1">
                <a:latin typeface="+mn-lt"/>
              </a:rPr>
              <a:t>Aujourd'hui : publication du nouveau référentiel + tableau des annexes</a:t>
            </a:r>
          </a:p>
          <a:p>
            <a:r>
              <a:rPr lang="fr-FR" sz="1600" b="1">
                <a:latin typeface="+mn-lt"/>
              </a:rPr>
              <a:t>Faits saillants : </a:t>
            </a: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Nouveau document d'autoévaluation, avec 4 domaines  évalués :</a:t>
            </a:r>
          </a:p>
          <a:p>
            <a:pPr marL="342900" indent="-342900">
              <a:buAutoNum type="arabicPeriod"/>
            </a:pPr>
            <a:r>
              <a:rPr lang="fr-FR" sz="1200" i="1">
                <a:latin typeface="+mn-lt"/>
              </a:rPr>
              <a:t>Domaine 1 : Profil, ressources et organisation de l’unité  (3 références, 12 critères)</a:t>
            </a:r>
          </a:p>
          <a:p>
            <a:pPr marL="342900" indent="-342900">
              <a:buAutoNum type="arabicPeriod"/>
            </a:pPr>
            <a:r>
              <a:rPr lang="fr-FR" sz="1200" i="1">
                <a:latin typeface="+mn-lt"/>
              </a:rPr>
              <a:t>Domaine 2 : Attractivité (4 références, 18 critères)</a:t>
            </a:r>
          </a:p>
          <a:p>
            <a:pPr marL="342900" indent="-342900">
              <a:buAutoNum type="arabicPeriod"/>
            </a:pPr>
            <a:r>
              <a:rPr lang="fr-FR" sz="1200" b="1" i="1">
                <a:solidFill>
                  <a:srgbClr val="FF0000"/>
                </a:solidFill>
                <a:latin typeface="+mn-lt"/>
              </a:rPr>
              <a:t>Domaine 3 </a:t>
            </a:r>
            <a:r>
              <a:rPr lang="fr-FR" sz="1200" i="1">
                <a:latin typeface="+mn-lt"/>
              </a:rPr>
              <a:t>: production scientifique (3 références, 12 critères)</a:t>
            </a:r>
          </a:p>
          <a:p>
            <a:pPr marL="342900" indent="-342900">
              <a:buAutoNum type="arabicPeriod"/>
            </a:pPr>
            <a:r>
              <a:rPr lang="fr-FR" sz="1200" b="1" i="1">
                <a:solidFill>
                  <a:srgbClr val="FF0000"/>
                </a:solidFill>
                <a:latin typeface="+mn-lt"/>
              </a:rPr>
              <a:t>Domaine 4</a:t>
            </a:r>
            <a:r>
              <a:rPr lang="fr-FR" sz="1200" i="1">
                <a:latin typeface="+mn-lt"/>
              </a:rPr>
              <a:t> : Inscription des activités de recherche dans la société (3 références, 15 critères).</a:t>
            </a:r>
          </a:p>
          <a:p>
            <a:pPr marL="342900" indent="-342900">
              <a:buChar char="•"/>
            </a:pPr>
            <a:r>
              <a:rPr lang="fr-FR">
                <a:latin typeface="+mn-lt"/>
              </a:rPr>
              <a:t>Détermination d'un profil de l'Unité de Recherche (répartition de la part des activités de l'UR sur 7 items différents).</a:t>
            </a:r>
          </a:p>
          <a:p>
            <a:pPr marL="342900" indent="-342900">
              <a:buChar char="•"/>
            </a:pPr>
            <a:r>
              <a:rPr lang="fr-FR">
                <a:latin typeface="+mn-lt"/>
              </a:rPr>
              <a:t>Appendice : un portfolio présentant une sélection d'éléments (11, dont au minimum 5 publications) représentatives de l'activité de l'UR.</a:t>
            </a:r>
          </a:p>
          <a:p>
            <a:pPr marL="342900" indent="-342900">
              <a:buChar char="•"/>
            </a:pPr>
            <a:r>
              <a:rPr lang="fr-FR">
                <a:latin typeface="+mn-lt"/>
              </a:rPr>
              <a:t>Un ensemble de données, relativement stable par rapport au schéma précédent,  mais une nouvelle période de référence (=&gt; 31/12/21)</a:t>
            </a:r>
          </a:p>
          <a:p>
            <a:pPr marL="342900" indent="-342900">
              <a:buChar char="•"/>
            </a:pPr>
            <a:r>
              <a:rPr lang="fr-FR">
                <a:latin typeface="+mn-lt"/>
              </a:rPr>
              <a:t>Pas de partie projet.</a:t>
            </a:r>
          </a:p>
          <a:p>
            <a:pPr marL="342900" indent="-342900">
              <a:buChar char="•"/>
            </a:pPr>
            <a:endParaRPr lang="fr-FR">
              <a:latin typeface="+mn-lt"/>
            </a:endParaRPr>
          </a:p>
          <a:p>
            <a:pPr marL="342900" indent="-342900">
              <a:buAutoNum type="arabicPeriod"/>
            </a:pPr>
            <a:endParaRPr lang="fr-FR">
              <a:latin typeface="+mn-lt"/>
            </a:endParaRPr>
          </a:p>
          <a:p>
            <a:endParaRPr lang="fr-F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132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Auto-évaluation Hcéres / Contractualisation</a:t>
            </a:r>
            <a:endParaRPr sz="2400" b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E5D37C-7E8A-9443-9870-54952CF877AF}"/>
              </a:ext>
            </a:extLst>
          </p:cNvPr>
          <p:cNvSpPr txBox="1"/>
          <p:nvPr/>
        </p:nvSpPr>
        <p:spPr>
          <a:xfrm>
            <a:off x="537525" y="1201284"/>
            <a:ext cx="7965409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latin typeface="+mn-lt"/>
              </a:rPr>
              <a:t>Calendrier : </a:t>
            </a:r>
          </a:p>
          <a:p>
            <a:endParaRPr lang="fr-FR">
              <a:latin typeface="+mn-lt"/>
            </a:endParaRP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Remontée du dossier à l'établissement : avril 2022</a:t>
            </a:r>
          </a:p>
          <a:p>
            <a:pPr marL="285750" indent="-285750">
              <a:buChar char="•"/>
            </a:pPr>
            <a:endParaRPr lang="fr-FR">
              <a:latin typeface="+mn-lt"/>
            </a:endParaRP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Remontée du dossier au </a:t>
            </a:r>
            <a:r>
              <a:rPr lang="fr-FR" err="1">
                <a:latin typeface="+mn-lt"/>
              </a:rPr>
              <a:t>Hcéres</a:t>
            </a:r>
            <a:r>
              <a:rPr lang="fr-FR">
                <a:latin typeface="+mn-lt"/>
              </a:rPr>
              <a:t> par l'établissement : 15 juin 2022.</a:t>
            </a:r>
          </a:p>
          <a:p>
            <a:pPr marL="285750" indent="-285750">
              <a:buChar char="•"/>
            </a:pPr>
            <a:endParaRPr lang="fr-FR">
              <a:latin typeface="+mn-lt"/>
            </a:endParaRP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Proposition de méthode de travail : </a:t>
            </a:r>
          </a:p>
          <a:p>
            <a:endParaRPr lang="fr-FR">
              <a:latin typeface="+mn-lt"/>
            </a:endParaRPr>
          </a:p>
          <a:p>
            <a:endParaRPr lang="fr-FR">
              <a:latin typeface="+mn-lt"/>
            </a:endParaRPr>
          </a:p>
          <a:p>
            <a:pPr marL="342900" indent="-342900">
              <a:buChar char="•"/>
            </a:pPr>
            <a:endParaRPr lang="fr-FR">
              <a:latin typeface="+mn-lt"/>
            </a:endParaRPr>
          </a:p>
          <a:p>
            <a:pPr marL="342900" indent="-342900">
              <a:buAutoNum type="arabicPeriod"/>
            </a:pPr>
            <a:endParaRPr lang="fr-FR">
              <a:latin typeface="+mn-lt"/>
            </a:endParaRPr>
          </a:p>
          <a:p>
            <a:endParaRPr lang="fr-F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2836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FBE861B6-BD4A-4462-8F19-5F09F8A59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09768"/>
              </p:ext>
            </p:extLst>
          </p:nvPr>
        </p:nvGraphicFramePr>
        <p:xfrm>
          <a:off x="689290" y="266118"/>
          <a:ext cx="7882185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395">
                  <a:extLst>
                    <a:ext uri="{9D8B030D-6E8A-4147-A177-3AD203B41FA5}">
                      <a16:colId xmlns:a16="http://schemas.microsoft.com/office/drawing/2014/main" val="629051304"/>
                    </a:ext>
                  </a:extLst>
                </a:gridCol>
                <a:gridCol w="2627395">
                  <a:extLst>
                    <a:ext uri="{9D8B030D-6E8A-4147-A177-3AD203B41FA5}">
                      <a16:colId xmlns:a16="http://schemas.microsoft.com/office/drawing/2014/main" val="2431023080"/>
                    </a:ext>
                  </a:extLst>
                </a:gridCol>
                <a:gridCol w="2627395">
                  <a:extLst>
                    <a:ext uri="{9D8B030D-6E8A-4147-A177-3AD203B41FA5}">
                      <a16:colId xmlns:a16="http://schemas.microsoft.com/office/drawing/2014/main" val="3309771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/>
                        <a:t>Quoi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/>
                        <a:t>Qui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/>
                        <a:t>Quand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982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Reconfiguration du rapport selon le nouveau référentiel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Equipe de direction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Avant mi-février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45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Production des données manquantes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Equipe de direction + responsables ET </a:t>
                      </a:r>
                      <a:r>
                        <a:rPr lang="fr-FR" err="1"/>
                        <a:t>et</a:t>
                      </a:r>
                      <a:r>
                        <a:rPr lang="fr-FR"/>
                        <a:t> ASP + </a:t>
                      </a:r>
                      <a:r>
                        <a:rPr lang="fr-FR" err="1"/>
                        <a:t>Adoc</a:t>
                      </a:r>
                      <a:r>
                        <a:rPr lang="fr-FR"/>
                        <a:t> </a:t>
                      </a:r>
                      <a:r>
                        <a:rPr lang="fr-FR" err="1"/>
                        <a:t>Mètis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Transmission des demandes : décembre 2021</a:t>
                      </a:r>
                    </a:p>
                    <a:p>
                      <a:pPr lvl="0" algn="ctr">
                        <a:buNone/>
                      </a:pPr>
                      <a:r>
                        <a:rPr lang="fr-FR"/>
                        <a:t>Remontée des informations : fin janvier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3332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Mise à jour des données de la de production sur la nouvelle période de référence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Chaque chercheur  / Equipe de direction + responsables ET </a:t>
                      </a:r>
                      <a:r>
                        <a:rPr lang="fr-FR" err="1"/>
                        <a:t>et</a:t>
                      </a:r>
                      <a:r>
                        <a:rPr lang="fr-FR"/>
                        <a:t> ASP en soutien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Fin janvier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408791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/>
                        <a:t>Mise à disposition V0 du bilan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/>
                        <a:t>Equipe de direction + validation conseil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400" b="0" i="0" u="none" strike="noStrike" noProof="0">
                          <a:latin typeface="Libre Franklin"/>
                        </a:rPr>
                        <a:t>Fin février</a:t>
                      </a:r>
                      <a:endParaRPr lang="fr-F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4281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Navettes, compléments, demandes de modification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ET </a:t>
                      </a:r>
                      <a:r>
                        <a:rPr lang="fr-FR" err="1"/>
                        <a:t>et</a:t>
                      </a:r>
                      <a:r>
                        <a:rPr lang="fr-FR"/>
                        <a:t> ASP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Jusqu'au 25 mars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418548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/>
                        <a:t>Production V </a:t>
                      </a:r>
                      <a:r>
                        <a:rPr lang="fr-FR" err="1"/>
                        <a:t>Def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/>
                        <a:t>Equipe de direction + validation conseil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/>
                        <a:t>Début avril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351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413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6" y="1542505"/>
            <a:ext cx="8032049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rgbClr val="D0F063"/>
              </a:buClr>
              <a:buSzPts val="7200"/>
            </a:pPr>
            <a:r>
              <a:rPr lang="fr-FR" sz="4800" b="0"/>
              <a:t>6. Groupes de travail 2022</a:t>
            </a:r>
            <a:endParaRPr sz="1600" b="0">
              <a:latin typeface="Oswald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8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Groupes de travail 2022</a:t>
            </a:r>
            <a:endParaRPr sz="2400" b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E5D37C-7E8A-9443-9870-54952CF877AF}"/>
              </a:ext>
            </a:extLst>
          </p:cNvPr>
          <p:cNvSpPr txBox="1"/>
          <p:nvPr/>
        </p:nvSpPr>
        <p:spPr>
          <a:xfrm>
            <a:off x="707666" y="1408794"/>
            <a:ext cx="7965409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har char="•"/>
            </a:pPr>
            <a:r>
              <a:rPr lang="fr-FR">
                <a:latin typeface="+mn-lt"/>
              </a:rPr>
              <a:t>Science ouverte</a:t>
            </a:r>
          </a:p>
          <a:p>
            <a:pPr marL="285750" indent="-285750">
              <a:buChar char="•"/>
            </a:pPr>
            <a:endParaRPr lang="fr-FR">
              <a:latin typeface="+mn-lt"/>
            </a:endParaRP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Intégrité scientifique</a:t>
            </a:r>
          </a:p>
          <a:p>
            <a:pPr marL="285750" indent="-285750">
              <a:buChar char="•"/>
            </a:pPr>
            <a:endParaRPr lang="fr-FR">
              <a:latin typeface="+mn-lt"/>
            </a:endParaRP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Développement durable et transition écologique</a:t>
            </a:r>
          </a:p>
          <a:p>
            <a:pPr marL="285750" indent="-285750">
              <a:buChar char="•"/>
            </a:pPr>
            <a:endParaRPr lang="fr-FR">
              <a:latin typeface="+mn-lt"/>
            </a:endParaRP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Locaux et animation du laboratoire</a:t>
            </a:r>
          </a:p>
          <a:p>
            <a:pPr marL="285750" indent="-285750">
              <a:buChar char="•"/>
            </a:pPr>
            <a:endParaRPr lang="fr-FR">
              <a:latin typeface="+mn-lt"/>
            </a:endParaRP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Doctorants</a:t>
            </a:r>
          </a:p>
          <a:p>
            <a:pPr marL="285750" indent="-285750">
              <a:buChar char="•"/>
            </a:pPr>
            <a:endParaRPr lang="fr-FR">
              <a:latin typeface="+mn-lt"/>
            </a:endParaRPr>
          </a:p>
          <a:p>
            <a:pPr marL="285750" indent="-285750">
              <a:buChar char="•"/>
            </a:pPr>
            <a:r>
              <a:rPr lang="fr-FR" i="1">
                <a:latin typeface="+mn-lt"/>
              </a:rPr>
              <a:t>Appel à candidatures : porteurs/participants</a:t>
            </a:r>
          </a:p>
          <a:p>
            <a:pPr marL="285750" indent="-285750">
              <a:buChar char="•"/>
            </a:pPr>
            <a:endParaRPr lang="fr-FR" i="1">
              <a:latin typeface="+mn-lt"/>
            </a:endParaRPr>
          </a:p>
          <a:p>
            <a:pPr marL="285750" indent="-285750">
              <a:buChar char="•"/>
            </a:pPr>
            <a:r>
              <a:rPr lang="fr-FR" i="1">
                <a:latin typeface="+mn-lt"/>
              </a:rPr>
              <a:t>Livrables</a:t>
            </a:r>
          </a:p>
          <a:p>
            <a:pPr marL="285750" lvl="1" indent="-285750">
              <a:buChar char="•"/>
            </a:pPr>
            <a:endParaRPr lang="fr-F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6023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6" y="1542505"/>
            <a:ext cx="8032049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rgbClr val="D0F063"/>
              </a:buClr>
              <a:buSzPts val="7200"/>
            </a:pPr>
            <a:r>
              <a:rPr lang="fr-FR" sz="4800" b="0"/>
              <a:t>7. Bilan école thématique LUE</a:t>
            </a:r>
            <a:endParaRPr sz="1600" b="0">
              <a:latin typeface="Oswald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98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598596" y="176499"/>
            <a:ext cx="7952014" cy="12135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"/>
              <a:t>Bilan 1ère Ecole thématique LUE </a:t>
            </a:r>
            <a:r>
              <a:rPr lang="fr" sz="2400"/>
              <a:t>"Faire de la recherche en communication persuasive des organisations"</a:t>
            </a:r>
            <a:endParaRPr lang="fr-FR" sz="2400" b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E5D37C-7E8A-9443-9870-54952CF877AF}"/>
              </a:ext>
            </a:extLst>
          </p:cNvPr>
          <p:cNvSpPr txBox="1"/>
          <p:nvPr/>
        </p:nvSpPr>
        <p:spPr>
          <a:xfrm>
            <a:off x="479066" y="1283426"/>
            <a:ext cx="8194008" cy="30931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har char="•"/>
            </a:pPr>
            <a:r>
              <a:rPr lang="fr-FR" sz="1500" b="1" dirty="0">
                <a:latin typeface="Oswald"/>
              </a:rPr>
              <a:t>Programme</a:t>
            </a:r>
            <a:r>
              <a:rPr lang="fr-FR" sz="1500" dirty="0">
                <a:latin typeface="Oswald"/>
              </a:rPr>
              <a:t> :  4 séminaires, 3 tables rondes, 2 ateliers (dont 1 journée à </a:t>
            </a:r>
            <a:r>
              <a:rPr lang="fr-FR" sz="1500" dirty="0" err="1">
                <a:latin typeface="Oswald"/>
              </a:rPr>
              <a:t>Science&amp;You</a:t>
            </a:r>
            <a:r>
              <a:rPr lang="fr-FR" sz="1500" dirty="0">
                <a:latin typeface="Oswald"/>
              </a:rPr>
              <a:t>),</a:t>
            </a:r>
          </a:p>
          <a:p>
            <a:r>
              <a:rPr lang="fr-FR" sz="1500" dirty="0">
                <a:latin typeface="Oswald"/>
              </a:rPr>
              <a:t>                              10 demi-journées du lundi 15 au vend. 19 novembre dans les locaux d'IAE Metz</a:t>
            </a:r>
          </a:p>
          <a:p>
            <a:endParaRPr lang="fr-FR" sz="1500" dirty="0">
              <a:latin typeface="Oswald"/>
            </a:endParaRPr>
          </a:p>
          <a:p>
            <a:pPr marL="285750" indent="-285750">
              <a:buChar char="•"/>
            </a:pPr>
            <a:r>
              <a:rPr lang="fr-FR" sz="1500" b="1" dirty="0">
                <a:latin typeface="Oswald"/>
              </a:rPr>
              <a:t>Intervenants</a:t>
            </a:r>
            <a:r>
              <a:rPr lang="fr-FR" sz="1500" dirty="0">
                <a:latin typeface="Oswald"/>
              </a:rPr>
              <a:t> : des collègues américains et anglais, belges, de plusieurs universités et écoles françaises, et des collègues de l'UL, du marketing, des SG et d'autres disciplines (info-</a:t>
            </a:r>
            <a:r>
              <a:rPr lang="fr-FR" sz="1500" dirty="0" err="1">
                <a:latin typeface="Oswald"/>
              </a:rPr>
              <a:t>comm</a:t>
            </a:r>
            <a:r>
              <a:rPr lang="fr-FR" sz="1500" dirty="0">
                <a:latin typeface="Oswald"/>
              </a:rPr>
              <a:t>, psychologie, automatismes)</a:t>
            </a:r>
          </a:p>
          <a:p>
            <a:endParaRPr lang="fr-FR" sz="1500" dirty="0">
              <a:latin typeface="Oswald"/>
            </a:endParaRPr>
          </a:p>
          <a:p>
            <a:pPr marL="285750" indent="-285750">
              <a:buChar char="•"/>
            </a:pPr>
            <a:r>
              <a:rPr lang="fr-FR" sz="1500" b="1" dirty="0">
                <a:latin typeface="Oswald"/>
              </a:rPr>
              <a:t>Auditeurs</a:t>
            </a:r>
            <a:r>
              <a:rPr lang="fr-FR" sz="1500" dirty="0">
                <a:latin typeface="Oswald"/>
              </a:rPr>
              <a:t> : 45 étudiants du M2 Marketing-Vente + une soixantaine de participants connectés en ligne de différents horizons (étudiants Master, doctorants et post-docs en France, Allemagne, Etats-Unis, et Belgique...)</a:t>
            </a:r>
          </a:p>
          <a:p>
            <a:pPr marL="285750" indent="-285750">
              <a:buChar char="•"/>
            </a:pPr>
            <a:endParaRPr lang="fr-FR" sz="1500" dirty="0">
              <a:latin typeface="Oswald"/>
            </a:endParaRPr>
          </a:p>
          <a:p>
            <a:pPr marL="285750" indent="-285750">
              <a:buChar char="•"/>
            </a:pPr>
            <a:r>
              <a:rPr lang="fr-FR" sz="1500" b="1" dirty="0">
                <a:latin typeface="Oswald"/>
              </a:rPr>
              <a:t>Une 1ère expérience réussie</a:t>
            </a:r>
            <a:r>
              <a:rPr lang="fr-FR" sz="1500" dirty="0">
                <a:latin typeface="Oswald"/>
              </a:rPr>
              <a:t> à différents titres  : liens étudiants-recherche, échanges et coopérations scientifiques, communication interne et externe de la Chaire, de l'ASP, et du CEREFIGE</a:t>
            </a:r>
          </a:p>
          <a:p>
            <a:endParaRPr lang="fr-FR" sz="1500" dirty="0">
              <a:latin typeface="Oswald"/>
            </a:endParaRPr>
          </a:p>
          <a:p>
            <a:pPr marL="285750" indent="-285750">
              <a:buChar char="•"/>
            </a:pPr>
            <a:r>
              <a:rPr lang="fr-FR" sz="1500" b="1" dirty="0">
                <a:latin typeface="Oswald"/>
              </a:rPr>
              <a:t>Perspectives</a:t>
            </a:r>
            <a:r>
              <a:rPr lang="fr-FR" sz="1500" dirty="0">
                <a:latin typeface="Oswald"/>
              </a:rPr>
              <a:t> : 1 Ecole thématique chaque année ?</a:t>
            </a:r>
          </a:p>
        </p:txBody>
      </p:sp>
    </p:spTree>
    <p:extLst>
      <p:ext uri="{BB962C8B-B14F-4D97-AF65-F5344CB8AC3E}">
        <p14:creationId xmlns:p14="http://schemas.microsoft.com/office/powerpoint/2010/main" val="223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35172" y="1383528"/>
            <a:ext cx="8889557" cy="31646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D0F063"/>
              </a:buClr>
              <a:buSzPts val="3600"/>
            </a:pPr>
            <a:r>
              <a:rPr lang="fr-FR" sz="2000" b="0" dirty="0"/>
              <a:t>1. Informations du directeur</a:t>
            </a:r>
            <a:endParaRPr sz="2000" b="0" dirty="0"/>
          </a:p>
          <a:p>
            <a:pPr lvl="0">
              <a:buClr>
                <a:srgbClr val="D0F063"/>
              </a:buClr>
              <a:buSzPts val="3600"/>
            </a:pPr>
            <a:r>
              <a:rPr lang="fr-FR" sz="2000" b="0" dirty="0"/>
              <a:t>2. Approbation du compte-rendu de la réunion du conseil du 20 septembre 2021</a:t>
            </a:r>
            <a:endParaRPr sz="2000" b="0" dirty="0"/>
          </a:p>
          <a:p>
            <a:pPr>
              <a:buClr>
                <a:srgbClr val="D0F063"/>
              </a:buClr>
              <a:buSzPts val="3600"/>
            </a:pPr>
            <a:r>
              <a:rPr lang="fr-FR" sz="2000" b="0" dirty="0"/>
              <a:t>3. Campagne d'emploi : point d'information</a:t>
            </a:r>
            <a:br>
              <a:rPr lang="fr-FR" sz="2000" b="0" dirty="0"/>
            </a:br>
            <a:r>
              <a:rPr lang="fr-FR" sz="2000" b="0" dirty="0"/>
              <a:t>4. Mouvements de personnels au CEREFIGE</a:t>
            </a:r>
            <a:br>
              <a:rPr lang="fr-FR" sz="2000" b="0" dirty="0"/>
            </a:br>
            <a:r>
              <a:rPr lang="fr-FR" sz="2000" b="0" dirty="0"/>
              <a:t>5. Auto-évaluation </a:t>
            </a:r>
            <a:r>
              <a:rPr lang="fr-FR" sz="2000" b="0" dirty="0" err="1"/>
              <a:t>Hcéres</a:t>
            </a:r>
            <a:r>
              <a:rPr lang="fr-FR" sz="2000" b="0" dirty="0"/>
              <a:t> / contractualisation 24/28</a:t>
            </a:r>
            <a:br>
              <a:rPr lang="fr-FR" sz="2000" b="0" dirty="0"/>
            </a:br>
            <a:r>
              <a:rPr lang="fr-FR" sz="2000" b="0" dirty="0"/>
              <a:t>6. Groupes de travail 2022</a:t>
            </a:r>
            <a:br>
              <a:rPr lang="fr-FR" sz="2000" b="0" dirty="0"/>
            </a:br>
            <a:r>
              <a:rPr lang="fr-FR" sz="2000" b="0" dirty="0"/>
              <a:t>7. Bilan école thématique LUE</a:t>
            </a:r>
            <a:br>
              <a:rPr lang="fr-FR" sz="2000" b="0" dirty="0"/>
            </a:br>
            <a:r>
              <a:rPr lang="fr-FR" sz="2000" b="0" dirty="0"/>
              <a:t>8. Opportunités scientifiques : LUE, ANR, FEDER ...</a:t>
            </a:r>
            <a:br>
              <a:rPr lang="fr-FR" sz="2000" b="0" dirty="0"/>
            </a:br>
            <a:r>
              <a:rPr lang="fr-FR" sz="2000" b="0" dirty="0"/>
              <a:t>9. Organisation de l'assemblée générale du 3 décembre 2021</a:t>
            </a:r>
            <a:br>
              <a:rPr lang="fr-FR" sz="2000" b="0" dirty="0"/>
            </a:br>
            <a:r>
              <a:rPr lang="fr-FR" sz="2000" b="0" dirty="0"/>
              <a:t>10. Questions diverses</a:t>
            </a:r>
            <a:endParaRPr sz="3600" b="0" dirty="0"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722325" y="198104"/>
            <a:ext cx="7886700" cy="11854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Ordre du jour</a:t>
            </a:r>
            <a:endParaRPr b="0"/>
          </a:p>
        </p:txBody>
      </p:sp>
    </p:spTree>
    <p:extLst>
      <p:ext uri="{BB962C8B-B14F-4D97-AF65-F5344CB8AC3E}">
        <p14:creationId xmlns:p14="http://schemas.microsoft.com/office/powerpoint/2010/main" val="254326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6" y="1542505"/>
            <a:ext cx="8032049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rgbClr val="D0F063"/>
              </a:buClr>
              <a:buSzPts val="7200"/>
            </a:pPr>
            <a:r>
              <a:rPr lang="fr-FR" sz="4800" b="0"/>
              <a:t>8. Opportunités scientifiques : LUE, ANR, FEDER ...</a:t>
            </a:r>
            <a:endParaRPr sz="1600" b="0">
              <a:latin typeface="Oswald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91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840486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"/>
              <a:t>Opportunités scientifiques : LUE, ANR, FEDER ...</a:t>
            </a:r>
            <a:endParaRPr sz="2400" b="0"/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id="{64CBA155-90F3-4CCD-98C1-5F63AAC8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420" y="2897505"/>
            <a:ext cx="891540" cy="872490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67EA2200-F75A-4085-86D8-7416DE107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963790"/>
            <a:ext cx="2141220" cy="648481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28D75363-B61F-4D6F-8469-DCC5D559B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208" y="2821305"/>
            <a:ext cx="1335405" cy="9715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EA070B9-F6AF-408B-9C40-3AD65BD8D893}"/>
              </a:ext>
            </a:extLst>
          </p:cNvPr>
          <p:cNvSpPr txBox="1"/>
          <p:nvPr/>
        </p:nvSpPr>
        <p:spPr>
          <a:xfrm>
            <a:off x="707666" y="1463040"/>
            <a:ext cx="796540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latin typeface="+mn-lt"/>
              </a:rPr>
              <a:t>Focus sur 3 dispositifs spécifiques mais complémentaires : prospective en système</a:t>
            </a:r>
            <a:endParaRPr lang="fr-FR"/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F00A3564-3092-4DDD-A953-2D15FA30E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9040" y="1804076"/>
            <a:ext cx="1638300" cy="880029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FCE4B181-4D5A-4388-AD0D-8D6125CD4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4820" y="3943350"/>
            <a:ext cx="586740" cy="579120"/>
          </a:xfrm>
          <a:prstGeom prst="rect">
            <a:avLst/>
          </a:prstGeom>
        </p:spPr>
      </p:pic>
      <p:pic>
        <p:nvPicPr>
          <p:cNvPr id="10" name="Image 10">
            <a:extLst>
              <a:ext uri="{FF2B5EF4-FFF2-40B4-BE49-F238E27FC236}">
                <a16:creationId xmlns:a16="http://schemas.microsoft.com/office/drawing/2014/main" id="{5D1F498F-B770-4A61-9379-E3F9FAC227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8080" y="2822864"/>
            <a:ext cx="1417320" cy="869373"/>
          </a:xfrm>
          <a:prstGeom prst="rect">
            <a:avLst/>
          </a:prstGeom>
        </p:spPr>
      </p:pic>
      <p:pic>
        <p:nvPicPr>
          <p:cNvPr id="11" name="Image 11">
            <a:extLst>
              <a:ext uri="{FF2B5EF4-FFF2-40B4-BE49-F238E27FC236}">
                <a16:creationId xmlns:a16="http://schemas.microsoft.com/office/drawing/2014/main" id="{0EB1CE21-ED63-457A-A0F5-FA458189A3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0740" y="1964983"/>
            <a:ext cx="1729740" cy="649655"/>
          </a:xfrm>
          <a:prstGeom prst="rect">
            <a:avLst/>
          </a:prstGeom>
        </p:spPr>
      </p:pic>
      <p:pic>
        <p:nvPicPr>
          <p:cNvPr id="12" name="Image 12">
            <a:extLst>
              <a:ext uri="{FF2B5EF4-FFF2-40B4-BE49-F238E27FC236}">
                <a16:creationId xmlns:a16="http://schemas.microsoft.com/office/drawing/2014/main" id="{E7C69DEF-924E-42F0-989D-5FE5AE42C3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1920" y="2429113"/>
            <a:ext cx="929640" cy="369094"/>
          </a:xfrm>
          <a:prstGeom prst="rect">
            <a:avLst/>
          </a:prstGeom>
        </p:spPr>
      </p:pic>
      <p:pic>
        <p:nvPicPr>
          <p:cNvPr id="13" name="Image 13">
            <a:extLst>
              <a:ext uri="{FF2B5EF4-FFF2-40B4-BE49-F238E27FC236}">
                <a16:creationId xmlns:a16="http://schemas.microsoft.com/office/drawing/2014/main" id="{9B8926F8-0F7E-47FA-84B3-AD2736FEC9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3360" y="1680210"/>
            <a:ext cx="693420" cy="716280"/>
          </a:xfrm>
          <a:prstGeom prst="rect">
            <a:avLst/>
          </a:prstGeom>
        </p:spPr>
      </p:pic>
      <p:pic>
        <p:nvPicPr>
          <p:cNvPr id="14" name="Image 14">
            <a:extLst>
              <a:ext uri="{FF2B5EF4-FFF2-40B4-BE49-F238E27FC236}">
                <a16:creationId xmlns:a16="http://schemas.microsoft.com/office/drawing/2014/main" id="{705ECD90-5118-4292-906A-6490449CE7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9700" y="1898142"/>
            <a:ext cx="1752600" cy="783336"/>
          </a:xfrm>
          <a:prstGeom prst="rect">
            <a:avLst/>
          </a:prstGeom>
        </p:spPr>
      </p:pic>
      <p:pic>
        <p:nvPicPr>
          <p:cNvPr id="15" name="Image 15">
            <a:extLst>
              <a:ext uri="{FF2B5EF4-FFF2-40B4-BE49-F238E27FC236}">
                <a16:creationId xmlns:a16="http://schemas.microsoft.com/office/drawing/2014/main" id="{40548964-AB76-45E7-B30F-3ACB1C68E1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3500" y="3418092"/>
            <a:ext cx="1021080" cy="1050516"/>
          </a:xfrm>
          <a:prstGeom prst="rect">
            <a:avLst/>
          </a:prstGeom>
        </p:spPr>
      </p:pic>
      <p:pic>
        <p:nvPicPr>
          <p:cNvPr id="16" name="Image 16">
            <a:extLst>
              <a:ext uri="{FF2B5EF4-FFF2-40B4-BE49-F238E27FC236}">
                <a16:creationId xmlns:a16="http://schemas.microsoft.com/office/drawing/2014/main" id="{0D61FBEA-D2B1-4327-9F77-23C12F27E5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75866" y="3421380"/>
            <a:ext cx="84582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45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840486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"/>
              <a:t>Opportunités scientifiques : LUE, ANR, FEDER ...</a:t>
            </a:r>
            <a:endParaRPr sz="2400" b="0"/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id="{64CBA155-90F3-4CCD-98C1-5F63AAC8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420" y="2897505"/>
            <a:ext cx="891540" cy="872490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67EA2200-F75A-4085-86D8-7416DE107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963790"/>
            <a:ext cx="2141220" cy="648481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28D75363-B61F-4D6F-8469-DCC5D559B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208" y="2821305"/>
            <a:ext cx="1335405" cy="9715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EA070B9-F6AF-408B-9C40-3AD65BD8D893}"/>
              </a:ext>
            </a:extLst>
          </p:cNvPr>
          <p:cNvSpPr txBox="1"/>
          <p:nvPr/>
        </p:nvSpPr>
        <p:spPr>
          <a:xfrm>
            <a:off x="707666" y="1463040"/>
            <a:ext cx="796540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latin typeface="+mn-lt"/>
              </a:rPr>
              <a:t>Focus sur 3 dispositifs spécifiques mais complémentaires : prospective en système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380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840486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"/>
              <a:t>Opportunités scientifiques : LUE, ANR, FEDER ...</a:t>
            </a:r>
            <a:endParaRPr sz="2400" b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E5D37C-7E8A-9443-9870-54952CF877AF}"/>
              </a:ext>
            </a:extLst>
          </p:cNvPr>
          <p:cNvSpPr txBox="1"/>
          <p:nvPr/>
        </p:nvSpPr>
        <p:spPr>
          <a:xfrm>
            <a:off x="707666" y="1252930"/>
            <a:ext cx="7965409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>
                <a:latin typeface="+mn-lt"/>
              </a:rPr>
              <a:t>Retour sur la campagne AAPG 2021-2021</a:t>
            </a:r>
          </a:p>
          <a:p>
            <a:endParaRPr lang="fr-FR">
              <a:latin typeface="+mn-lt"/>
            </a:endParaRPr>
          </a:p>
          <a:p>
            <a:r>
              <a:rPr lang="fr-FR">
                <a:latin typeface="+mn-lt"/>
              </a:rPr>
              <a:t>Etape 1 (achevée le 15/10/21) : mise en place d'un accompagnement</a:t>
            </a:r>
          </a:p>
          <a:p>
            <a:endParaRPr lang="fr-FR">
              <a:latin typeface="+mn-lt"/>
            </a:endParaRP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Gestion de projet et suivi des échéances</a:t>
            </a:r>
          </a:p>
          <a:p>
            <a:pPr marL="285750" indent="-285750">
              <a:buChar char="•"/>
            </a:pPr>
            <a:endParaRPr lang="fr-FR">
              <a:latin typeface="+mn-lt"/>
            </a:endParaRP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Orientation et appui dans le choix des instruments de financement et des comités d'évaluation (se repérer + limiter les risques de concurrence)</a:t>
            </a:r>
          </a:p>
          <a:p>
            <a:pPr marL="285750" indent="-285750">
              <a:buChar char="•"/>
            </a:pPr>
            <a:endParaRPr lang="fr-FR">
              <a:latin typeface="+mn-lt"/>
            </a:endParaRP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Appui au montage des budgets</a:t>
            </a:r>
            <a:endParaRPr lang="fr-FR"/>
          </a:p>
          <a:p>
            <a:pPr marL="285750" indent="-285750">
              <a:buChar char="•"/>
            </a:pPr>
            <a:endParaRPr lang="fr-FR">
              <a:latin typeface="+mn-lt"/>
            </a:endParaRP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Relectures à l'aune des critères de l'appel</a:t>
            </a:r>
          </a:p>
          <a:p>
            <a:pPr marL="285750" indent="-285750">
              <a:buChar char="•"/>
            </a:pPr>
            <a:endParaRPr lang="fr-FR">
              <a:latin typeface="+mn-lt"/>
            </a:endParaRP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Lien avec les services ICN-UL</a:t>
            </a:r>
          </a:p>
          <a:p>
            <a:endParaRPr lang="fr-FR">
              <a:latin typeface="+mn-lt"/>
            </a:endParaRPr>
          </a:p>
          <a:p>
            <a:endParaRPr lang="fr-FR">
              <a:latin typeface="+mn-lt"/>
            </a:endParaRPr>
          </a:p>
        </p:txBody>
      </p:sp>
      <p:pic>
        <p:nvPicPr>
          <p:cNvPr id="2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18D0705-C2CD-4B52-8223-6CA90DF3A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060" y="1355970"/>
            <a:ext cx="2141220" cy="6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53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840486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"/>
              <a:t>Opportunités scientifiques : LUE, ANR, FEDER ...</a:t>
            </a:r>
            <a:endParaRPr sz="2400" b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E5D37C-7E8A-9443-9870-54952CF877AF}"/>
              </a:ext>
            </a:extLst>
          </p:cNvPr>
          <p:cNvSpPr txBox="1"/>
          <p:nvPr/>
        </p:nvSpPr>
        <p:spPr>
          <a:xfrm>
            <a:off x="707666" y="1286547"/>
            <a:ext cx="796540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>
                <a:latin typeface="+mn-lt"/>
              </a:rPr>
              <a:t>Bilan : 4 projets déposés</a:t>
            </a:r>
            <a:endParaRPr lang="fr-FR" b="1">
              <a:latin typeface="Libre Franklin"/>
            </a:endParaRPr>
          </a:p>
        </p:txBody>
      </p:sp>
      <p:pic>
        <p:nvPicPr>
          <p:cNvPr id="2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18D0705-C2CD-4B52-8223-6CA90DF3A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060" y="1355970"/>
            <a:ext cx="2141220" cy="64848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1025847-9F07-45CA-A959-EBE9B1F4648A}"/>
              </a:ext>
            </a:extLst>
          </p:cNvPr>
          <p:cNvSpPr txBox="1"/>
          <p:nvPr/>
        </p:nvSpPr>
        <p:spPr>
          <a:xfrm>
            <a:off x="707666" y="2723703"/>
            <a:ext cx="7965409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>
                <a:latin typeface="+mn-lt"/>
              </a:rPr>
              <a:t>Perspectives : </a:t>
            </a:r>
            <a:endParaRPr lang="fr-FR">
              <a:latin typeface="+mn-lt"/>
            </a:endParaRPr>
          </a:p>
          <a:p>
            <a:endParaRPr lang="fr-FR">
              <a:latin typeface="+mn-lt"/>
            </a:endParaRP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Accompagner les projets retenus pour l'étape 2</a:t>
            </a: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Accompagner les autres projets pour capitaliser dessus (re-soumission ou autre)</a:t>
            </a: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Associer les ET/ASP aux propositions</a:t>
            </a: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Anticiper davantage</a:t>
            </a: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Veille sur les autres AAP ANR</a:t>
            </a:r>
            <a:endParaRPr 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A4974D9-45FE-4DF3-95F3-D7B16B04F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167060"/>
              </p:ext>
            </p:extLst>
          </p:nvPr>
        </p:nvGraphicFramePr>
        <p:xfrm>
          <a:off x="301588" y="1682674"/>
          <a:ext cx="6120348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794">
                  <a:extLst>
                    <a:ext uri="{9D8B030D-6E8A-4147-A177-3AD203B41FA5}">
                      <a16:colId xmlns:a16="http://schemas.microsoft.com/office/drawing/2014/main" val="3160902090"/>
                    </a:ext>
                  </a:extLst>
                </a:gridCol>
                <a:gridCol w="1199814">
                  <a:extLst>
                    <a:ext uri="{9D8B030D-6E8A-4147-A177-3AD203B41FA5}">
                      <a16:colId xmlns:a16="http://schemas.microsoft.com/office/drawing/2014/main" val="3973055916"/>
                    </a:ext>
                  </a:extLst>
                </a:gridCol>
                <a:gridCol w="1185016">
                  <a:extLst>
                    <a:ext uri="{9D8B030D-6E8A-4147-A177-3AD203B41FA5}">
                      <a16:colId xmlns:a16="http://schemas.microsoft.com/office/drawing/2014/main" val="1377842698"/>
                    </a:ext>
                  </a:extLst>
                </a:gridCol>
                <a:gridCol w="1220357">
                  <a:extLst>
                    <a:ext uri="{9D8B030D-6E8A-4147-A177-3AD203B41FA5}">
                      <a16:colId xmlns:a16="http://schemas.microsoft.com/office/drawing/2014/main" val="4124865625"/>
                    </a:ext>
                  </a:extLst>
                </a:gridCol>
                <a:gridCol w="1002367">
                  <a:extLst>
                    <a:ext uri="{9D8B030D-6E8A-4147-A177-3AD203B41FA5}">
                      <a16:colId xmlns:a16="http://schemas.microsoft.com/office/drawing/2014/main" val="16176748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Acronyme du projet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WAVE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AHRCO19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DP4SFC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CLOVH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893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Porteur scientifique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Patrice Laroche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 err="1">
                          <a:effectLst/>
                        </a:rPr>
                        <a:t>Alejandra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Duenas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 err="1">
                          <a:effectLst/>
                        </a:rPr>
                        <a:t>Ransome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Bawack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 err="1">
                          <a:effectLst/>
                        </a:rPr>
                        <a:t>Smaïl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Benzidia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8988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Coordination opérationnelle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CEREFIGE UL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ICN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ICN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CEREFIGE UL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077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Instrument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PRME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PRC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JCJC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PRME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9615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Comité d’évaluation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CE 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CE 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CE 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effectLst/>
                        </a:rPr>
                        <a:t>CE 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6197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531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840486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"/>
              <a:t>Opportunités scientifiques : LUE, ANR, FEDER ...</a:t>
            </a:r>
            <a:endParaRPr sz="2400" b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272128-1D36-4904-A8E0-4C5B57C0D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613" y="1286427"/>
            <a:ext cx="891540" cy="87249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A708E92-763B-4596-A017-93749A516005}"/>
              </a:ext>
            </a:extLst>
          </p:cNvPr>
          <p:cNvSpPr txBox="1"/>
          <p:nvPr/>
        </p:nvSpPr>
        <p:spPr>
          <a:xfrm>
            <a:off x="733841" y="1214245"/>
            <a:ext cx="7677478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b="1">
                <a:latin typeface="+mn-lt"/>
              </a:rPr>
              <a:t>Le contexte : LUE Pérennisé</a:t>
            </a: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Décision du printemps/été 2021</a:t>
            </a: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Il n'y a plus de période probatoire / fonctionnement récurrent.</a:t>
            </a: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Plus de 9 M€ annuels, pour le site et pour l'ensemble des programmes.</a:t>
            </a: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Bilan CEREFIGE sur LUE 1 : Contrat doctoraux (2), Future Leader (1), Action Exploratoire / Impact, bourse de mobilités DREAM (2), RECOLTE (1), soutien  Top UP (1).</a:t>
            </a: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De fait, une part centrale de la politique scientifique de l'UL.</a:t>
            </a:r>
          </a:p>
          <a:p>
            <a:pPr marL="285750" indent="-285750">
              <a:buChar char="•"/>
            </a:pPr>
            <a:r>
              <a:rPr lang="fr-FR">
                <a:latin typeface="Libre Franklin"/>
              </a:rPr>
              <a:t>Une opportunité stratégique.</a:t>
            </a:r>
          </a:p>
          <a:p>
            <a:pPr marL="285750" indent="-285750">
              <a:buChar char="•"/>
            </a:pPr>
            <a:endParaRPr lang="fr-FR" b="1">
              <a:latin typeface="+mn-lt"/>
            </a:endParaRPr>
          </a:p>
          <a:p>
            <a:r>
              <a:rPr lang="fr-FR" sz="1600" b="1">
                <a:latin typeface="+mn-lt"/>
              </a:rPr>
              <a:t>Enjeux CEREFIGE : 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latin typeface="+mn-lt"/>
              </a:rPr>
              <a:t>Instrument de positionnement dans l'</a:t>
            </a:r>
            <a:r>
              <a:rPr lang="fr-FR" err="1">
                <a:latin typeface="+mn-lt"/>
              </a:rPr>
              <a:t>ecosystème</a:t>
            </a:r>
            <a:r>
              <a:rPr lang="fr-FR">
                <a:latin typeface="+mn-lt"/>
              </a:rPr>
              <a:t> de recherche + d'animation scientifique interne.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latin typeface="+mn-lt"/>
              </a:rPr>
              <a:t>Mieux exploiter les effets de levier des différents dispositifs de soutien à la Recherche.</a:t>
            </a:r>
            <a:endParaRPr lang="fr-FR">
              <a:latin typeface="Libre Franklin"/>
            </a:endParaRPr>
          </a:p>
          <a:p>
            <a:pPr marL="285750" indent="-285750">
              <a:buFont typeface="Arial"/>
              <a:buChar char="•"/>
            </a:pPr>
            <a:r>
              <a:rPr lang="fr-FR">
                <a:latin typeface="+mn-lt"/>
              </a:rPr>
              <a:t>Profiter de l'ouverture relative sur les grands programmes interdisciplinaires.</a:t>
            </a:r>
            <a:endParaRPr lang="fr-FR"/>
          </a:p>
          <a:p>
            <a:endParaRPr lang="fr-FR">
              <a:latin typeface="Libre Franklin"/>
            </a:endParaRPr>
          </a:p>
          <a:p>
            <a:pPr marL="285750" indent="-285750">
              <a:buChar char="•"/>
            </a:pPr>
            <a:endParaRPr lang="fr-FR" b="1">
              <a:latin typeface="Libre Franklin"/>
            </a:endParaRPr>
          </a:p>
          <a:p>
            <a:endParaRPr lang="fr-FR">
              <a:latin typeface="Libre Franklin"/>
            </a:endParaRPr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1711994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840486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"/>
              <a:t>Opportunités scientifiques : LUE, ANR, FEDER ...</a:t>
            </a:r>
            <a:endParaRPr sz="2400" b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272128-1D36-4904-A8E0-4C5B57C0D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613" y="1286427"/>
            <a:ext cx="891540" cy="87249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A708E92-763B-4596-A017-93749A516005}"/>
              </a:ext>
            </a:extLst>
          </p:cNvPr>
          <p:cNvSpPr txBox="1"/>
          <p:nvPr/>
        </p:nvSpPr>
        <p:spPr>
          <a:xfrm>
            <a:off x="232143" y="1231696"/>
            <a:ext cx="7965409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r-FR" sz="1600" b="1">
              <a:latin typeface="+mn-lt"/>
            </a:endParaRPr>
          </a:p>
          <a:p>
            <a:r>
              <a:rPr lang="fr-FR" sz="1600" b="1">
                <a:latin typeface="+mn-lt"/>
              </a:rPr>
              <a:t>Mieux exploiter les effets de levier des différents dispositifs de soutien à la Recherche : 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latin typeface="+mn-lt"/>
              </a:rPr>
              <a:t>Contrats doctoraux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latin typeface="+mn-lt"/>
              </a:rPr>
              <a:t>Master Grants (mobilité d'étudiants de master pour des stages recherche, articulé à ORION).</a:t>
            </a:r>
          </a:p>
          <a:p>
            <a:pPr marL="285750" indent="-285750">
              <a:buFont typeface="Arial"/>
              <a:buChar char="•"/>
            </a:pPr>
            <a:r>
              <a:rPr lang="fr-FR" err="1">
                <a:latin typeface="+mn-lt"/>
              </a:rPr>
              <a:t>Widen</a:t>
            </a:r>
            <a:r>
              <a:rPr lang="fr-FR">
                <a:latin typeface="+mn-lt"/>
              </a:rPr>
              <a:t> Horizons (Immersion longue dans un environnement international).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latin typeface="+mn-lt"/>
              </a:rPr>
              <a:t>DREAM (mobilités entrantes et sortantes pour les doctorants).</a:t>
            </a:r>
          </a:p>
          <a:p>
            <a:endParaRPr lang="fr-FR" sz="1600" b="1">
              <a:latin typeface="+mn-lt"/>
            </a:endParaRPr>
          </a:p>
          <a:p>
            <a:pPr marL="285750" indent="-285750">
              <a:buFont typeface="Courier New"/>
              <a:buChar char="o"/>
            </a:pPr>
            <a:endParaRPr lang="fr-FR">
              <a:latin typeface="Libre Franklin"/>
            </a:endParaRPr>
          </a:p>
          <a:p>
            <a:endParaRPr lang="fr-FR">
              <a:latin typeface="Libre Franklin"/>
            </a:endParaRPr>
          </a:p>
          <a:p>
            <a:pPr marL="285750" indent="-285750">
              <a:buChar char="•"/>
            </a:pPr>
            <a:endParaRPr lang="fr-FR" b="1">
              <a:latin typeface="Libre Franklin"/>
            </a:endParaRPr>
          </a:p>
          <a:p>
            <a:endParaRPr lang="fr-FR">
              <a:latin typeface="Libre Franklin"/>
            </a:endParaRPr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392636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840486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"/>
              <a:t>Opportunités scientifiques : LUE, ANR, FEDER ...</a:t>
            </a:r>
            <a:endParaRPr sz="2400" b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272128-1D36-4904-A8E0-4C5B57C0D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613" y="1286427"/>
            <a:ext cx="891540" cy="87249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A708E92-763B-4596-A017-93749A516005}"/>
              </a:ext>
            </a:extLst>
          </p:cNvPr>
          <p:cNvSpPr txBox="1"/>
          <p:nvPr/>
        </p:nvSpPr>
        <p:spPr>
          <a:xfrm>
            <a:off x="271406" y="1133895"/>
            <a:ext cx="7965409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800" b="1">
                <a:latin typeface="+mn-lt"/>
              </a:rPr>
              <a:t>Les grands programmes interdisciplinaires (PI) : </a:t>
            </a:r>
            <a:endParaRPr lang="fr-FR"/>
          </a:p>
          <a:p>
            <a:pPr marL="285750" indent="-285750">
              <a:buFont typeface="Arial"/>
              <a:buChar char="•"/>
            </a:pPr>
            <a:r>
              <a:rPr lang="fr-FR">
                <a:latin typeface="+mn-lt"/>
              </a:rPr>
              <a:t>Dispositif majeur de LUE 2</a:t>
            </a:r>
          </a:p>
          <a:p>
            <a:pPr marL="285750" indent="-285750">
              <a:buChar char="•"/>
            </a:pPr>
            <a:endParaRPr lang="fr-FR">
              <a:latin typeface="+mn-lt"/>
            </a:endParaRP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Méthodologie : phase d'émergence avant finalisation pour le 1/1/2025</a:t>
            </a:r>
            <a:endParaRPr lang="fr-FR"/>
          </a:p>
          <a:p>
            <a:pPr marL="285750" indent="-285750">
              <a:buChar char="•"/>
            </a:pPr>
            <a:endParaRPr lang="fr-FR">
              <a:latin typeface="+mn-lt"/>
            </a:endParaRPr>
          </a:p>
          <a:p>
            <a:pPr marL="285750" indent="-285750">
              <a:buChar char="•"/>
            </a:pPr>
            <a:r>
              <a:rPr lang="fr-FR">
                <a:latin typeface="+mn-lt"/>
              </a:rPr>
              <a:t>A ce stade, six grandes orientations retenues : </a:t>
            </a:r>
            <a:endParaRPr lang="fr-FR"/>
          </a:p>
          <a:p>
            <a:pPr marL="640080" lvl="1" indent="-342900">
              <a:buAutoNum type="arabicPeriod"/>
            </a:pPr>
            <a:r>
              <a:rPr lang="fr-FR" i="1">
                <a:latin typeface="+mn-lt"/>
              </a:rPr>
              <a:t>Les enjeux des matériaux du 21ème siècle, y compris en termes d'économie circulaire et de recomposition des produits, procédés et chaînes de valeur.</a:t>
            </a:r>
          </a:p>
          <a:p>
            <a:pPr marL="640080" lvl="1" indent="-342900">
              <a:buAutoNum type="arabicPeriod"/>
            </a:pPr>
            <a:r>
              <a:rPr lang="fr-FR" i="1">
                <a:latin typeface="+mn-lt"/>
              </a:rPr>
              <a:t>La transition écologique.</a:t>
            </a:r>
          </a:p>
          <a:p>
            <a:pPr marL="640080" lvl="1" indent="-342900">
              <a:buAutoNum type="arabicPeriod"/>
            </a:pPr>
            <a:r>
              <a:rPr lang="fr-FR" i="1">
                <a:latin typeface="+mn-lt"/>
              </a:rPr>
              <a:t>La transition énergétique.</a:t>
            </a:r>
          </a:p>
          <a:p>
            <a:pPr marL="640080" lvl="1" indent="-342900">
              <a:buAutoNum type="arabicPeriod"/>
            </a:pPr>
            <a:r>
              <a:rPr lang="fr-FR" i="1">
                <a:latin typeface="+mn-lt"/>
              </a:rPr>
              <a:t>La transition numérique de l'industrie et de la société.</a:t>
            </a:r>
          </a:p>
          <a:p>
            <a:pPr marL="640080" lvl="1" indent="-342900">
              <a:buAutoNum type="arabicPeriod"/>
            </a:pPr>
            <a:r>
              <a:rPr lang="fr-FR" i="1">
                <a:latin typeface="+mn-lt"/>
              </a:rPr>
              <a:t>Les enjeux globaux de la santé au 21ème siècle, y compris l'approche systémique.</a:t>
            </a:r>
          </a:p>
          <a:p>
            <a:pPr marL="640080" lvl="1" indent="-342900">
              <a:buAutoNum type="arabicPeriod"/>
            </a:pPr>
            <a:r>
              <a:rPr lang="fr-FR" i="1">
                <a:latin typeface="+mn-lt"/>
              </a:rPr>
              <a:t>Les transitions de la société.</a:t>
            </a:r>
          </a:p>
          <a:p>
            <a:pPr marL="342900" indent="-342900">
              <a:buChar char="•"/>
            </a:pPr>
            <a:endParaRPr lang="fr-FR">
              <a:latin typeface="+mn-lt"/>
            </a:endParaRPr>
          </a:p>
          <a:p>
            <a:pPr marL="342900" indent="-342900">
              <a:buChar char="•"/>
            </a:pPr>
            <a:r>
              <a:rPr lang="fr-FR">
                <a:latin typeface="+mn-lt"/>
              </a:rPr>
              <a:t>A ce jour, 44 "idées" remontées.</a:t>
            </a:r>
            <a:endParaRPr lang="fr-FR"/>
          </a:p>
          <a:p>
            <a:endParaRPr lang="fr-FR">
              <a:latin typeface="Libre Franklin"/>
            </a:endParaRPr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2072993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840486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"/>
              <a:t>Opportunités scientifiques : LUE, ANR, FEDER ...</a:t>
            </a:r>
            <a:endParaRPr sz="2400" b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272128-1D36-4904-A8E0-4C5B57C0D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613" y="1286427"/>
            <a:ext cx="891540" cy="87249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A708E92-763B-4596-A017-93749A516005}"/>
              </a:ext>
            </a:extLst>
          </p:cNvPr>
          <p:cNvSpPr txBox="1"/>
          <p:nvPr/>
        </p:nvSpPr>
        <p:spPr>
          <a:xfrm>
            <a:off x="441548" y="1218608"/>
            <a:ext cx="7965409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800" b="1">
                <a:latin typeface="+mn-lt"/>
              </a:rPr>
              <a:t>Lancement à manifestation d'intérêt : 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latin typeface="+mn-lt"/>
              </a:rPr>
              <a:t>Diffusé le 19 novembre, proposition à rendre pour le </a:t>
            </a:r>
            <a:r>
              <a:rPr lang="fr-FR">
                <a:solidFill>
                  <a:srgbClr val="FF0000"/>
                </a:solidFill>
                <a:latin typeface="+mn-lt"/>
              </a:rPr>
              <a:t>31/1, 12h.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latin typeface="+mn-lt"/>
              </a:rPr>
              <a:t>Ce n'est pas un appel à projet débouchant sur une liste de décisions.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latin typeface="+mn-lt"/>
              </a:rPr>
              <a:t>Première étape d'un processus itératif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latin typeface="+mn-lt"/>
              </a:rPr>
              <a:t>Renseignements factuels + document de 5 pages maximum (objectifs, articulation aux défis, dynamique interdisciplinaire, initiatives en formation).</a:t>
            </a:r>
            <a:r>
              <a:rPr lang="fr-FR" sz="1600" b="1">
                <a:latin typeface="Libre Franklin"/>
              </a:rPr>
              <a:t> </a:t>
            </a:r>
          </a:p>
          <a:p>
            <a:pPr marL="285750" indent="-285750">
              <a:buChar char="•"/>
            </a:pPr>
            <a:endParaRPr lang="fr-FR" sz="1600" b="1">
              <a:latin typeface="Libre Franklin"/>
            </a:endParaRPr>
          </a:p>
          <a:p>
            <a:r>
              <a:rPr lang="fr-FR" sz="1600" b="1">
                <a:latin typeface="Libre Franklin"/>
              </a:rPr>
              <a:t>Position du CEREFIGE : 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latin typeface="+mn-lt"/>
              </a:rPr>
              <a:t>Déjà présent sur quelques idées.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latin typeface="+mn-lt"/>
              </a:rPr>
              <a:t>Ne pas sous-estimer l'opportunité....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latin typeface="+mn-lt"/>
              </a:rPr>
              <a:t>… mais évaluer l'intérêt réel selon les projets et ...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latin typeface="+mn-lt"/>
              </a:rPr>
              <a:t>… nécessité d'avoir une démarche concertée. </a:t>
            </a:r>
          </a:p>
          <a:p>
            <a:pPr marL="285750" indent="-285750">
              <a:buChar char="•"/>
            </a:pPr>
            <a:endParaRPr lang="fr-FR" sz="1600" b="1">
              <a:latin typeface="Libre Franklin"/>
            </a:endParaRPr>
          </a:p>
          <a:p>
            <a:endParaRPr lang="fr-FR"/>
          </a:p>
          <a:p>
            <a:pPr marL="285750" indent="-285750">
              <a:buFont typeface="Arial"/>
              <a:buChar char="•"/>
            </a:pPr>
            <a:endParaRPr lang="fr-FR">
              <a:latin typeface="Libre Franklin"/>
            </a:endParaRPr>
          </a:p>
          <a:p>
            <a:pPr marL="285750" indent="-285750">
              <a:buFont typeface="Courier New"/>
              <a:buChar char="o"/>
            </a:pPr>
            <a:endParaRPr lang="fr-FR">
              <a:latin typeface="Libre Franklin"/>
            </a:endParaRPr>
          </a:p>
          <a:p>
            <a:endParaRPr lang="fr-FR" sz="1600" b="1">
              <a:latin typeface="Libre Franklin"/>
            </a:endParaRPr>
          </a:p>
          <a:p>
            <a:pPr marL="285750" indent="-285750">
              <a:buFont typeface="Courier New"/>
              <a:buChar char="o"/>
            </a:pPr>
            <a:endParaRPr lang="fr-FR">
              <a:latin typeface="Libre Franklin"/>
            </a:endParaRPr>
          </a:p>
          <a:p>
            <a:endParaRPr lang="fr-FR">
              <a:latin typeface="Libre Franklin"/>
            </a:endParaRPr>
          </a:p>
          <a:p>
            <a:pPr marL="285750" indent="-285750">
              <a:buChar char="•"/>
            </a:pPr>
            <a:endParaRPr lang="fr-FR" b="1">
              <a:latin typeface="Libre Franklin"/>
            </a:endParaRPr>
          </a:p>
          <a:p>
            <a:endParaRPr lang="fr-FR">
              <a:latin typeface="Libre Franklin"/>
            </a:endParaRPr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3418131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840486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"/>
              <a:t>Opportunités scientifiques : LUE, ANR, FEDER ...</a:t>
            </a:r>
            <a:endParaRPr sz="2400" b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E5D37C-7E8A-9443-9870-54952CF877AF}"/>
              </a:ext>
            </a:extLst>
          </p:cNvPr>
          <p:cNvSpPr txBox="1"/>
          <p:nvPr/>
        </p:nvSpPr>
        <p:spPr>
          <a:xfrm>
            <a:off x="707666" y="1463040"/>
            <a:ext cx="796540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>
                <a:latin typeface="+mn-lt"/>
              </a:rPr>
              <a:t>Rappel : </a:t>
            </a:r>
            <a:r>
              <a:rPr lang="fr-FR">
                <a:latin typeface="+mn-lt"/>
              </a:rPr>
              <a:t>"Fonds Européen de Développement Régional"</a:t>
            </a:r>
            <a:endParaRPr lang="fr-FR"/>
          </a:p>
          <a:p>
            <a:pPr marL="285750" indent="-285750">
              <a:buChar char="•"/>
            </a:pPr>
            <a:r>
              <a:rPr lang="fr-FR">
                <a:latin typeface="Libre Franklin"/>
              </a:rPr>
              <a:t>"Européen"</a:t>
            </a:r>
          </a:p>
          <a:p>
            <a:pPr marL="285750" indent="-285750">
              <a:buChar char="•"/>
            </a:pPr>
            <a:r>
              <a:rPr lang="fr-FR">
                <a:latin typeface="Libre Franklin"/>
              </a:rPr>
              <a:t>"Développement Régional" : gestion par la Région, enjeux territorialisés </a:t>
            </a:r>
          </a:p>
          <a:p>
            <a:pPr marL="285750" indent="-285750">
              <a:buChar char="•"/>
            </a:pPr>
            <a:r>
              <a:rPr lang="fr-FR" i="1">
                <a:latin typeface="Libre Franklin"/>
              </a:rPr>
              <a:t>Smart </a:t>
            </a:r>
            <a:r>
              <a:rPr lang="fr-FR" i="1" err="1">
                <a:latin typeface="Libre Franklin"/>
              </a:rPr>
              <a:t>Spesialization</a:t>
            </a:r>
            <a:r>
              <a:rPr lang="fr-FR" i="1">
                <a:latin typeface="Libre Franklin"/>
              </a:rPr>
              <a:t> </a:t>
            </a:r>
            <a:r>
              <a:rPr lang="fr-FR" i="1" err="1">
                <a:latin typeface="Libre Franklin"/>
              </a:rPr>
              <a:t>Strategy</a:t>
            </a:r>
            <a:r>
              <a:rPr lang="fr-FR" i="1">
                <a:latin typeface="Libre Franklin"/>
              </a:rPr>
              <a:t> </a:t>
            </a:r>
            <a:r>
              <a:rPr lang="fr-FR">
                <a:latin typeface="Libre Franklin"/>
              </a:rPr>
              <a:t>(S3)</a:t>
            </a:r>
            <a:endParaRPr lang="fr-FR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CFCA859E-13D7-43A6-81CC-4D2FF7F85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368" y="1380173"/>
            <a:ext cx="1343025" cy="981075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7552280F-452A-4C81-A795-2FAE1F484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160" y="2416837"/>
            <a:ext cx="4099560" cy="26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5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7" y="1542505"/>
            <a:ext cx="7631400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rgbClr val="D0F063"/>
              </a:buClr>
              <a:buSzPts val="7200"/>
            </a:pPr>
            <a:r>
              <a:rPr lang="fr" sz="4800" b="0">
                <a:latin typeface="Oswald Medium" pitchFamily="2" charset="0"/>
              </a:rPr>
              <a:t>1. Informations du directeur</a:t>
            </a:r>
            <a:endParaRPr sz="1600" b="0">
              <a:latin typeface="Oswald Medium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840486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"/>
              <a:t>Opportunités scientifiques : LUE, ANR, FEDER ...</a:t>
            </a:r>
            <a:endParaRPr sz="2400" b="0"/>
          </a:p>
        </p:txBody>
      </p:sp>
      <p:pic>
        <p:nvPicPr>
          <p:cNvPr id="4" name="Image 6">
            <a:extLst>
              <a:ext uri="{FF2B5EF4-FFF2-40B4-BE49-F238E27FC236}">
                <a16:creationId xmlns:a16="http://schemas.microsoft.com/office/drawing/2014/main" id="{BCA248F7-04FA-45E4-A3E5-A40442266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368" y="1380173"/>
            <a:ext cx="1343025" cy="981075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1A2807B-F12E-41A3-879F-A811AAB78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55238"/>
              </p:ext>
            </p:extLst>
          </p:nvPr>
        </p:nvGraphicFramePr>
        <p:xfrm>
          <a:off x="462653" y="1600200"/>
          <a:ext cx="6370937" cy="2910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8298">
                  <a:extLst>
                    <a:ext uri="{9D8B030D-6E8A-4147-A177-3AD203B41FA5}">
                      <a16:colId xmlns:a16="http://schemas.microsoft.com/office/drawing/2014/main" val="1645765037"/>
                    </a:ext>
                  </a:extLst>
                </a:gridCol>
                <a:gridCol w="4060705">
                  <a:extLst>
                    <a:ext uri="{9D8B030D-6E8A-4147-A177-3AD203B41FA5}">
                      <a16:colId xmlns:a16="http://schemas.microsoft.com/office/drawing/2014/main" val="1052283586"/>
                    </a:ext>
                  </a:extLst>
                </a:gridCol>
                <a:gridCol w="671934">
                  <a:extLst>
                    <a:ext uri="{9D8B030D-6E8A-4147-A177-3AD203B41FA5}">
                      <a16:colId xmlns:a16="http://schemas.microsoft.com/office/drawing/2014/main" val="2073340454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Enjeux prioritaires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Objectif spécifique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Montant programmé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9648667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/>
                      <a:r>
                        <a:rPr lang="fr-FR" sz="700">
                          <a:effectLst/>
                        </a:rPr>
                        <a:t>A - Réussir la transformation de l’économie via la spécialisation intelligente, la transition industrielle et numérique des territoires ainsi que le soutien aux entreprises fragilisées par la crise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A1 - Améliorer les capacités de recherche et d'innovation ainsi que l'utilisation des technologies de pointe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106,9 M€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008044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A2 - Tirer parti des avantages de la numérisation au bénéfice des citoyens, des entreprises et des pouvoirs publics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62,9 M€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61415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A3 - Renforcer la croissance et la compétitivité des PME ainsi que la création d’emplois dans les PME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120,2 M€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3027556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fr-FR" sz="700">
                          <a:effectLst/>
                        </a:rPr>
                        <a:t>B - Accélérer la transition écologique et répondre à l’urgence climatique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B1 - Favoriser les mesures en matière d'efficacité énergétique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86,0 M€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76766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B2 - Prendre des mesures en faveur des énergies provenant de sources renouvelables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45,3 M€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86762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700">
                          <a:effectLst/>
                        </a:rPr>
                        <a:t>B3 - Favoriser l'adaptation au changement climatique, la prévention des risques et la résilience face aux catastrophes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32,1 M€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17225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B4 - Favoriser la transition vers une économie circulaire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17,0 M€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43600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B5 - Améliorer la biodiversité, renforcer les infrastructures vertes, réduire la pollution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35,2 M€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9511507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C - Agir pour les potentiels humains, l’emploi, le bien-être et la qualité de vie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C1 - Garantir l’égalité de l’accès aux soins de santé et en prenant des mesures favorisant la résilience des systèmes de santé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18,9 M€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90004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C2 - Renforcer le rôle de la culture et du tourisme dans le développement économique, l’inclusion sociale et l’innovation sociale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26,7 M€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56403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C3 - Améliorer l'accès des jeunes à l'emploi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36,2 M€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53982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C4 - Économie Sociale et solidaire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7,7 M€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583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C5 - Améliorer la qualité et l'efficacité du système d’orientation et de formation afin de promouvoir l'égal accès à des formations inclusives et de qualité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12,4 M€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02819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C6 - Formation tout au long de la vie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92,8 M€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545609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D - S’appuyer sur des collectivités engagées, et soutenir les territoires en fonction de leurs besoins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D1 - Prendre des mesures en faveur d'un développement social, économique et environnemental intégré, du patrimoine culturel et de la sécurité dans les zones urbaines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46,3 M€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4803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D2 - Massif des Vosges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effectLst/>
                        </a:rPr>
                        <a:t>12,0 M€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309466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077E646D-EEF5-4979-A98F-56F14A490B07}"/>
              </a:ext>
            </a:extLst>
          </p:cNvPr>
          <p:cNvSpPr txBox="1"/>
          <p:nvPr/>
        </p:nvSpPr>
        <p:spPr>
          <a:xfrm>
            <a:off x="22860" y="252603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FD9C10-A702-456D-B4E1-10F9FC92D6B0}"/>
              </a:ext>
            </a:extLst>
          </p:cNvPr>
          <p:cNvSpPr txBox="1"/>
          <p:nvPr/>
        </p:nvSpPr>
        <p:spPr>
          <a:xfrm>
            <a:off x="380006" y="1203960"/>
            <a:ext cx="796540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latin typeface="+mn-lt"/>
              </a:rPr>
              <a:t>Version 2.1 du prochain programme FEDER (oct. 2021)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227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840486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"/>
              <a:t>Opportunités scientifiques : LUE, ANR, FEDER ...</a:t>
            </a:r>
            <a:endParaRPr sz="2400" b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E5D37C-7E8A-9443-9870-54952CF877AF}"/>
              </a:ext>
            </a:extLst>
          </p:cNvPr>
          <p:cNvSpPr txBox="1"/>
          <p:nvPr/>
        </p:nvSpPr>
        <p:spPr>
          <a:xfrm>
            <a:off x="707666" y="1265613"/>
            <a:ext cx="7965409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>
                <a:latin typeface="+mn-lt"/>
              </a:rPr>
              <a:t>En</a:t>
            </a:r>
            <a:r>
              <a:rPr lang="fr-FR" b="1">
                <a:latin typeface="Libre Franklin"/>
              </a:rPr>
              <a:t> pratique :</a:t>
            </a:r>
          </a:p>
          <a:p>
            <a:endParaRPr lang="fr-FR">
              <a:latin typeface="Libre Franklin"/>
            </a:endParaRPr>
          </a:p>
          <a:p>
            <a:pPr marL="285750" indent="-285750">
              <a:buChar char="•"/>
            </a:pPr>
            <a:r>
              <a:rPr lang="fr-FR">
                <a:latin typeface="Libre Franklin"/>
              </a:rPr>
              <a:t>Adossement de questionnements scientifiques à des enjeux territoriaux</a:t>
            </a:r>
          </a:p>
          <a:p>
            <a:pPr marL="285750" indent="-285750">
              <a:buChar char="•"/>
            </a:pPr>
            <a:r>
              <a:rPr lang="fr-FR">
                <a:latin typeface="Libre Franklin"/>
              </a:rPr>
              <a:t>Logique "politique publique" : orientée innovation</a:t>
            </a:r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  <a:p>
            <a:pPr marL="285750" indent="-285750">
              <a:buChar char="•"/>
            </a:pPr>
            <a:r>
              <a:rPr lang="fr-FR">
                <a:latin typeface="Libre Franklin"/>
              </a:rPr>
              <a:t>Cofinancement : 40% </a:t>
            </a:r>
            <a:endParaRPr lang="fr-FR"/>
          </a:p>
          <a:p>
            <a:pPr marL="285750" indent="-285750">
              <a:buChar char="•"/>
            </a:pPr>
            <a:r>
              <a:rPr lang="fr-FR">
                <a:latin typeface="Libre Franklin"/>
              </a:rPr>
              <a:t>Investissement, masse salariale (, fonctionnement)</a:t>
            </a:r>
          </a:p>
          <a:p>
            <a:pPr marL="285750" indent="-285750">
              <a:buChar char="•"/>
            </a:pPr>
            <a:r>
              <a:rPr lang="fr-FR">
                <a:latin typeface="Libre Franklin"/>
              </a:rPr>
              <a:t>Apprentissage réalisé au laboratoire sur la gestion financière</a:t>
            </a:r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  <a:p>
            <a:pPr marL="285750" indent="-285750">
              <a:buChar char="•"/>
            </a:pPr>
            <a:r>
              <a:rPr lang="fr-FR">
                <a:latin typeface="Libre Franklin"/>
              </a:rPr>
              <a:t>Lancement du nouveau programme : printemps 2022</a:t>
            </a:r>
            <a:endParaRPr lang="fr-FR"/>
          </a:p>
          <a:p>
            <a:pPr marL="285750" indent="-285750">
              <a:buChar char="•"/>
            </a:pPr>
            <a:r>
              <a:rPr lang="fr-FR">
                <a:latin typeface="Libre Franklin"/>
              </a:rPr>
              <a:t>Adossement aux politiques et dispositifs de la Région Grand Est, notamment "</a:t>
            </a:r>
            <a:r>
              <a:rPr lang="fr-FR"/>
              <a:t>Aide aux projets collaboratifs de recherche et de développement et d’innovation"</a:t>
            </a:r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  <a:p>
            <a:pPr marL="285750" indent="-285750">
              <a:buChar char="•"/>
            </a:pPr>
            <a:r>
              <a:rPr lang="fr-FR">
                <a:latin typeface="Libre Franklin"/>
              </a:rPr>
              <a:t>Questionnement scientifique éligible ?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CFCA859E-13D7-43A6-81CC-4D2FF7F85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368" y="1380173"/>
            <a:ext cx="13430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05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840486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"/>
              <a:t>Opportunités scientifiques : LUE, ANR, FEDER ...</a:t>
            </a:r>
            <a:endParaRPr sz="2400" b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E5D37C-7E8A-9443-9870-54952CF877AF}"/>
              </a:ext>
            </a:extLst>
          </p:cNvPr>
          <p:cNvSpPr txBox="1"/>
          <p:nvPr/>
        </p:nvSpPr>
        <p:spPr>
          <a:xfrm>
            <a:off x="707666" y="1463040"/>
            <a:ext cx="7965409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>
                <a:latin typeface="+mn-lt"/>
              </a:rPr>
              <a:t>Conclusion globale :</a:t>
            </a:r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  <a:p>
            <a:pPr marL="285750" indent="-285750">
              <a:buChar char="•"/>
            </a:pPr>
            <a:r>
              <a:rPr lang="fr-FR">
                <a:latin typeface="Libre Franklin"/>
              </a:rPr>
              <a:t>Veille sur les appels : en place, à conforter</a:t>
            </a:r>
            <a:endParaRPr lang="fr-FR"/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  <a:p>
            <a:pPr marL="285750" indent="-285750">
              <a:buChar char="•"/>
            </a:pPr>
            <a:r>
              <a:rPr lang="fr-FR">
                <a:latin typeface="Libre Franklin"/>
              </a:rPr>
              <a:t>Logique </a:t>
            </a:r>
            <a:r>
              <a:rPr lang="fr-FR" i="1">
                <a:latin typeface="Libre Franklin"/>
              </a:rPr>
              <a:t>push + pull</a:t>
            </a:r>
            <a:endParaRPr lang="fr-FR"/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  <a:p>
            <a:pPr marL="285750" indent="-285750">
              <a:buChar char="•"/>
            </a:pPr>
            <a:r>
              <a:rPr lang="fr-FR">
                <a:latin typeface="Libre Franklin"/>
              </a:rPr>
              <a:t>Anticiper autant que possible</a:t>
            </a:r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  <a:p>
            <a:pPr marL="285750" indent="-285750">
              <a:buChar char="•"/>
            </a:pPr>
            <a:r>
              <a:rPr lang="fr-FR">
                <a:latin typeface="Libre Franklin"/>
              </a:rPr>
              <a:t>Articuler les dispositifs : logique de </a:t>
            </a:r>
            <a:r>
              <a:rPr lang="fr-FR" err="1">
                <a:latin typeface="Libre Franklin"/>
              </a:rPr>
              <a:t>re-mobilisation</a:t>
            </a:r>
            <a:r>
              <a:rPr lang="fr-FR">
                <a:latin typeface="Libre Franklin"/>
              </a:rPr>
              <a:t> du travail scientifique + "escalier"</a:t>
            </a:r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  <a:p>
            <a:pPr marL="285750" indent="-285750">
              <a:buChar char="•"/>
            </a:pPr>
            <a:r>
              <a:rPr lang="fr-FR">
                <a:latin typeface="Libre Franklin"/>
              </a:rPr>
              <a:t>Discussion scientifique : dans les ET </a:t>
            </a:r>
            <a:r>
              <a:rPr lang="fr-FR" err="1">
                <a:latin typeface="Libre Franklin"/>
              </a:rPr>
              <a:t>et</a:t>
            </a:r>
            <a:r>
              <a:rPr lang="fr-FR">
                <a:latin typeface="Libre Franklin"/>
              </a:rPr>
              <a:t> ASP</a:t>
            </a:r>
            <a:endParaRPr lang="fr-FR"/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  <a:p>
            <a:pPr marL="285750" indent="-285750">
              <a:buChar char="•"/>
            </a:pPr>
            <a:r>
              <a:rPr lang="fr-FR">
                <a:latin typeface="Libre Franklin"/>
              </a:rPr>
              <a:t>Lien avec l'auto-évaluation HCERES et le projet de l'unité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00C0A1-0950-407C-98E8-0DA347253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920" y="1769745"/>
            <a:ext cx="891540" cy="872490"/>
          </a:xfrm>
          <a:prstGeom prst="rect">
            <a:avLst/>
          </a:prstGeom>
        </p:spPr>
      </p:pic>
      <p:pic>
        <p:nvPicPr>
          <p:cNvPr id="6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2A15616-3E06-4BAD-B701-1C785B49F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60" y="1234050"/>
            <a:ext cx="2141220" cy="648481"/>
          </a:xfrm>
          <a:prstGeom prst="rect">
            <a:avLst/>
          </a:prstGeom>
        </p:spPr>
      </p:pic>
      <p:pic>
        <p:nvPicPr>
          <p:cNvPr id="8" name="Image 5">
            <a:extLst>
              <a:ext uri="{FF2B5EF4-FFF2-40B4-BE49-F238E27FC236}">
                <a16:creationId xmlns:a16="http://schemas.microsoft.com/office/drawing/2014/main" id="{E4EF5565-92F2-4A1E-BFE7-FBC884389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848" y="2082165"/>
            <a:ext cx="133540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46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6" y="1542505"/>
            <a:ext cx="8032049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rgbClr val="D0F063"/>
              </a:buClr>
              <a:buSzPts val="7200"/>
            </a:pPr>
            <a:r>
              <a:rPr lang="fr-FR" sz="4800" b="0"/>
              <a:t>9. Organisation de l'assemblée générale du 3 décembre 2021</a:t>
            </a:r>
            <a:endParaRPr sz="1600" b="0">
              <a:latin typeface="Oswald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90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Assemblée générale du 3 décembre 2022</a:t>
            </a:r>
            <a:endParaRPr sz="2400" b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E5D37C-7E8A-9443-9870-54952CF877AF}"/>
              </a:ext>
            </a:extLst>
          </p:cNvPr>
          <p:cNvSpPr txBox="1"/>
          <p:nvPr/>
        </p:nvSpPr>
        <p:spPr>
          <a:xfrm>
            <a:off x="707666" y="1463040"/>
            <a:ext cx="7965409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latin typeface="+mn-lt"/>
              </a:rPr>
              <a:t>Rappel : </a:t>
            </a:r>
            <a:endParaRPr lang="fr-FR">
              <a:latin typeface="+mn-lt"/>
            </a:endParaRPr>
          </a:p>
          <a:p>
            <a:endParaRPr lang="fr-FR">
              <a:latin typeface="Libre Franklin"/>
            </a:endParaRPr>
          </a:p>
          <a:p>
            <a:r>
              <a:rPr lang="fr-FR" dirty="0">
                <a:latin typeface="Libre Franklin"/>
              </a:rPr>
              <a:t>- 15h00 à la Maison de la Recherche</a:t>
            </a:r>
          </a:p>
          <a:p>
            <a:endParaRPr lang="fr-FR">
              <a:latin typeface="Libre Franklin"/>
            </a:endParaRPr>
          </a:p>
          <a:p>
            <a:r>
              <a:rPr lang="fr-FR" dirty="0">
                <a:latin typeface="Libre Franklin"/>
              </a:rPr>
              <a:t>- Inscription via un formulaire en ligne (lien dans le mail d'invitation + sur le site Web)</a:t>
            </a:r>
          </a:p>
          <a:p>
            <a:endParaRPr lang="fr-FR" dirty="0">
              <a:latin typeface="Libre Franklin"/>
            </a:endParaRPr>
          </a:p>
          <a:p>
            <a:r>
              <a:rPr lang="fr-FR" dirty="0">
                <a:latin typeface="Libre Franklin"/>
              </a:rPr>
              <a:t>- Bilan de l'année, perspectives et enjeux + cocktail de fin d'année</a:t>
            </a:r>
          </a:p>
        </p:txBody>
      </p:sp>
    </p:spTree>
    <p:extLst>
      <p:ext uri="{BB962C8B-B14F-4D97-AF65-F5344CB8AC3E}">
        <p14:creationId xmlns:p14="http://schemas.microsoft.com/office/powerpoint/2010/main" val="1717148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6" y="1542505"/>
            <a:ext cx="8032049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rgbClr val="D0F063"/>
              </a:buClr>
              <a:buSzPts val="7200"/>
            </a:pPr>
            <a:r>
              <a:rPr lang="fr-FR" sz="4800" b="0"/>
              <a:t>10. Questions diverses</a:t>
            </a:r>
            <a:endParaRPr sz="1600" b="0">
              <a:latin typeface="Oswald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86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1041366" y="1836012"/>
            <a:ext cx="73311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>
                <a:latin typeface="Oswald Medium" pitchFamily="2" charset="0"/>
              </a:rPr>
              <a:t>Merci </a:t>
            </a:r>
            <a:r>
              <a:rPr lang="fr-FR" b="0">
                <a:latin typeface="Oswald Light" pitchFamily="2" charset="0"/>
              </a:rPr>
              <a:t>de </a:t>
            </a:r>
            <a:br>
              <a:rPr lang="fr-FR" b="0">
                <a:latin typeface="Oswald Light" pitchFamily="2" charset="0"/>
              </a:rPr>
            </a:br>
            <a:r>
              <a:rPr lang="fr-FR" b="0">
                <a:latin typeface="Oswald Light" pitchFamily="2" charset="0"/>
              </a:rPr>
              <a:t>votre attention</a:t>
            </a:r>
            <a:endParaRPr b="0">
              <a:latin typeface="Oswal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5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Informations du directeur</a:t>
            </a:r>
            <a:endParaRPr sz="2400" b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E5D37C-7E8A-9443-9870-54952CF877AF}"/>
              </a:ext>
            </a:extLst>
          </p:cNvPr>
          <p:cNvSpPr txBox="1"/>
          <p:nvPr/>
        </p:nvSpPr>
        <p:spPr>
          <a:xfrm>
            <a:off x="707666" y="1224049"/>
            <a:ext cx="8183618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har char="•"/>
            </a:pPr>
            <a:r>
              <a:rPr lang="fr-FR" dirty="0">
                <a:latin typeface="+mn-lt"/>
              </a:rPr>
              <a:t>Lancement d’un groupe de travail sur les portails HAL des ET/ASP (29/11, 09h30)</a:t>
            </a:r>
            <a:endParaRPr lang="fr-FR" dirty="0">
              <a:latin typeface="Libre Franklin"/>
            </a:endParaRPr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  <a:p>
            <a:pPr marL="285750" indent="-285750">
              <a:buChar char="•"/>
            </a:pPr>
            <a:r>
              <a:rPr lang="fr-FR" dirty="0">
                <a:latin typeface="Libre Franklin"/>
              </a:rPr>
              <a:t>Arrivée à échéance des 3 premiers ASP</a:t>
            </a:r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  <a:p>
            <a:pPr marL="285750" indent="-285750">
              <a:buChar char="•"/>
            </a:pPr>
            <a:r>
              <a:rPr lang="fr-FR" dirty="0">
                <a:latin typeface="Libre Franklin"/>
              </a:rPr>
              <a:t>Elections collégiums / pôles scientifiques : 25-26 janvier 2022 – Vote électronique</a:t>
            </a:r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  <a:p>
            <a:pPr marL="285750" indent="-285750">
              <a:buChar char="•"/>
            </a:pPr>
            <a:r>
              <a:rPr lang="fr-FR" dirty="0">
                <a:latin typeface="Libre Franklin"/>
              </a:rPr>
              <a:t>Elections  conseils centraux : 05-06 avril 2022 – Vote électronique (Président UL le 20 mai)</a:t>
            </a:r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  <a:p>
            <a:pPr marL="285750" indent="-285750">
              <a:buChar char="•"/>
            </a:pPr>
            <a:r>
              <a:rPr lang="fr-FR" dirty="0">
                <a:latin typeface="Libre Franklin"/>
              </a:rPr>
              <a:t>Dispositif ORION : bourses de Master et création de clubs de recherche</a:t>
            </a:r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  <a:p>
            <a:pPr marL="285750" indent="-285750">
              <a:buChar char="•"/>
            </a:pPr>
            <a:r>
              <a:rPr lang="fr-FR" dirty="0">
                <a:latin typeface="Libre Franklin"/>
              </a:rPr>
              <a:t>Diffusion de deux appels LUE pour le financement de doctorats / post-doctorats : appel "international ou collaboratif" et appel interdisciplinaire</a:t>
            </a:r>
          </a:p>
          <a:p>
            <a:pPr marL="285750" indent="-285750">
              <a:buChar char="•"/>
            </a:pPr>
            <a:endParaRPr lang="fr-FR">
              <a:latin typeface="Libre Franklin"/>
            </a:endParaRPr>
          </a:p>
          <a:p>
            <a:pPr marL="285750" indent="-285750">
              <a:buFont typeface="Arial,Sans-Serif"/>
              <a:buChar char="•"/>
            </a:pPr>
            <a:r>
              <a:rPr lang="fr-FR" dirty="0">
                <a:latin typeface="Libre Franklin"/>
              </a:rPr>
              <a:t>Lancement de plusieurs appels à projets de la Région, notamment contrats doctoraux et post-docs en lien (pour 80%) avec les priorités stratégiques régionales. Deadline : 28 février</a:t>
            </a:r>
            <a:endParaRPr lang="en-US" dirty="0">
              <a:latin typeface="Libre Franklin"/>
            </a:endParaRPr>
          </a:p>
          <a:p>
            <a:pPr marL="285750" indent="-285750">
              <a:buFont typeface="Arial"/>
              <a:buChar char="•"/>
            </a:pPr>
            <a:endParaRPr lang="fr-FR">
              <a:latin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289570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Sur les réseaux sociaux</a:t>
            </a:r>
            <a:endParaRPr sz="240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E5D37C-7E8A-9443-9870-54952CF877AF}"/>
              </a:ext>
            </a:extLst>
          </p:cNvPr>
          <p:cNvSpPr txBox="1"/>
          <p:nvPr/>
        </p:nvSpPr>
        <p:spPr>
          <a:xfrm>
            <a:off x="471446" y="2948940"/>
            <a:ext cx="7965409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latin typeface="+mn-lt"/>
              </a:rPr>
              <a:t>Rappel : alimentation automatique depuis le site web</a:t>
            </a:r>
          </a:p>
          <a:p>
            <a:endParaRPr lang="fr-FR">
              <a:latin typeface="+mn-lt"/>
            </a:endParaRPr>
          </a:p>
          <a:p>
            <a:r>
              <a:rPr lang="fr-FR" b="1">
                <a:latin typeface="+mn-lt"/>
              </a:rPr>
              <a:t>Bilan succinct : </a:t>
            </a:r>
            <a:endParaRPr lang="fr-FR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latin typeface="+mn-lt"/>
              </a:rPr>
              <a:t>Arrivée réussie !</a:t>
            </a:r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latin typeface="+mn-lt"/>
              </a:rPr>
              <a:t>Audience à conforter : partages et invitations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>
              <a:latin typeface="+mn-lt"/>
            </a:endParaRPr>
          </a:p>
          <a:p>
            <a:r>
              <a:rPr lang="fr-FR"/>
              <a:t>Newsletter : 68 ouvertures (uniques) et 21 personnes ont cliqué sur un des liens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CA46789C-5BA1-434C-8C35-D1C2D201A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0" y="937260"/>
            <a:ext cx="1836420" cy="1165860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B3E55FE1-ECE4-4C75-B59F-EF2B87FE3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60" y="1223010"/>
            <a:ext cx="594360" cy="59436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8179271-54B3-41A2-B1B0-410055975781}"/>
              </a:ext>
            </a:extLst>
          </p:cNvPr>
          <p:cNvSpPr txBox="1"/>
          <p:nvPr/>
        </p:nvSpPr>
        <p:spPr>
          <a:xfrm>
            <a:off x="1126765" y="1927859"/>
            <a:ext cx="3446749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fr-FR">
              <a:latin typeface="+mn-lt"/>
            </a:endParaRPr>
          </a:p>
          <a:p>
            <a:r>
              <a:rPr lang="fr-FR">
                <a:latin typeface="+mn-lt"/>
              </a:rPr>
              <a:t>Abonnés au 25/11/2021 : 50</a:t>
            </a:r>
          </a:p>
          <a:p>
            <a:endParaRPr lang="fr-FR">
              <a:latin typeface="Libre Franklin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09143B-78BA-48C6-9994-A9EDBD559827}"/>
              </a:ext>
            </a:extLst>
          </p:cNvPr>
          <p:cNvSpPr txBox="1"/>
          <p:nvPr/>
        </p:nvSpPr>
        <p:spPr>
          <a:xfrm>
            <a:off x="4807224" y="1927859"/>
            <a:ext cx="3446749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fr-FR">
              <a:latin typeface="+mn-lt"/>
            </a:endParaRPr>
          </a:p>
          <a:p>
            <a:r>
              <a:rPr lang="fr-FR">
                <a:latin typeface="+mn-lt"/>
              </a:rPr>
              <a:t>Abonnés au 25/11/2021 : 149</a:t>
            </a:r>
          </a:p>
          <a:p>
            <a:endParaRPr lang="fr-FR">
              <a:latin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188540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"/>
              <a:t>Appel à projets interne du pôle SJPEG</a:t>
            </a: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E5D37C-7E8A-9443-9870-54952CF877AF}"/>
              </a:ext>
            </a:extLst>
          </p:cNvPr>
          <p:cNvSpPr txBox="1"/>
          <p:nvPr/>
        </p:nvSpPr>
        <p:spPr>
          <a:xfrm>
            <a:off x="593366" y="1283426"/>
            <a:ext cx="8096037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r-FR">
              <a:latin typeface="Libre Franklin"/>
            </a:endParaRPr>
          </a:p>
          <a:p>
            <a:pPr marL="285750" indent="-285750">
              <a:buChar char="•"/>
            </a:pPr>
            <a:r>
              <a:rPr lang="fr-FR" b="1">
                <a:latin typeface="Libre Franklin"/>
              </a:rPr>
              <a:t>1 seul AAP annuel</a:t>
            </a:r>
            <a:r>
              <a:rPr lang="fr-FR">
                <a:latin typeface="Libre Franklin"/>
              </a:rPr>
              <a:t> pour 2022 (toutes catégories confondues) :</a:t>
            </a:r>
            <a:endParaRPr lang="fr-FR"/>
          </a:p>
          <a:p>
            <a:r>
              <a:rPr lang="fr-FR"/>
              <a:t>      </a:t>
            </a:r>
            <a:r>
              <a:rPr lang="fr-FR" b="1"/>
              <a:t>Projet de recherche, Manifestations, Publications, Stage de M2</a:t>
            </a:r>
          </a:p>
          <a:p>
            <a:endParaRPr lang="fr-FR"/>
          </a:p>
          <a:p>
            <a:pPr marL="285750" indent="-285750">
              <a:buChar char="•"/>
            </a:pPr>
            <a:r>
              <a:rPr lang="fr-FR"/>
              <a:t>Date limite de remontée au Pôle avec classement du laboratoire : 17 janvier 2022</a:t>
            </a:r>
          </a:p>
          <a:p>
            <a:pPr marL="285750" indent="-285750">
              <a:buChar char="•"/>
            </a:pPr>
            <a:r>
              <a:rPr lang="fr-FR"/>
              <a:t>Date limite de </a:t>
            </a:r>
            <a:r>
              <a:rPr lang="fr-FR" b="1"/>
              <a:t>remontée à la direction du laboratoire par les resp. d'ET et/ou d'ASP</a:t>
            </a:r>
            <a:r>
              <a:rPr lang="fr-FR"/>
              <a:t> :</a:t>
            </a:r>
          </a:p>
          <a:p>
            <a:r>
              <a:rPr lang="fr-FR" b="1"/>
              <a:t>      jeudi 6 janvier 12h</a:t>
            </a:r>
            <a:r>
              <a:rPr lang="fr-FR"/>
              <a:t> (en vue du conseil de laboratoire du 10 janvier 2022)</a:t>
            </a:r>
          </a:p>
          <a:p>
            <a:pPr marL="285750" indent="-285750">
              <a:buChar char="•"/>
            </a:pPr>
            <a:endParaRPr lang="fr-FR"/>
          </a:p>
          <a:p>
            <a:pPr marL="285750" indent="-285750">
              <a:buChar char="•"/>
            </a:pPr>
            <a:r>
              <a:rPr lang="fr-FR" b="1"/>
              <a:t>Rôle fédérateur des responsables d'ET </a:t>
            </a:r>
            <a:r>
              <a:rPr lang="fr-FR" b="1" err="1"/>
              <a:t>et</a:t>
            </a:r>
            <a:r>
              <a:rPr lang="fr-FR" b="1"/>
              <a:t> d'ASP</a:t>
            </a:r>
            <a:r>
              <a:rPr lang="fr-FR"/>
              <a:t> : les membres titulaires du laboratoire prennent contact avec les resp. de leur ET ou un resp. d'ASP pour leur proposer une demande s'inscrivant dans l'une des 4 catégories</a:t>
            </a:r>
          </a:p>
          <a:p>
            <a:pPr marL="285750" indent="-285750">
              <a:buChar char="•"/>
            </a:pPr>
            <a:endParaRPr lang="fr-FR"/>
          </a:p>
          <a:p>
            <a:pPr marL="285750" indent="-285750">
              <a:buChar char="•"/>
            </a:pPr>
            <a:endParaRPr lang="fr-FR" b="1"/>
          </a:p>
          <a:p>
            <a:pPr marL="285750" indent="-285750">
              <a:buChar char="•"/>
            </a:pPr>
            <a:endParaRPr lang="fr-F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30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6" y="1542505"/>
            <a:ext cx="8032049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D0F063"/>
              </a:buClr>
              <a:buSzPts val="7200"/>
            </a:pPr>
            <a:r>
              <a:rPr lang="fr-FR" sz="4800" b="0" dirty="0">
                <a:latin typeface="Oswald Medium"/>
              </a:rPr>
              <a:t>2. Approbation du compte-rendu de la réunion du conseil du 20 septembre 2021 (reporté)</a:t>
            </a:r>
            <a:endParaRPr sz="1600" b="0" dirty="0">
              <a:latin typeface="Oswal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016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6" y="1542505"/>
            <a:ext cx="8032049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rgbClr val="D0F063"/>
              </a:buClr>
              <a:buSzPts val="7200"/>
            </a:pPr>
            <a:r>
              <a:rPr lang="fr-FR" sz="4800" b="0"/>
              <a:t>3. Campagne d'emploi : point d'information</a:t>
            </a:r>
            <a:endParaRPr sz="1600" b="0">
              <a:latin typeface="Oswald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5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8066314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"/>
              <a:t>Campagne d’emploi UL/</a:t>
            </a:r>
            <a:r>
              <a:rPr lang="fr" err="1"/>
              <a:t>Cerefige</a:t>
            </a:r>
            <a:r>
              <a:rPr lang="fr"/>
              <a:t> : information</a:t>
            </a:r>
            <a:endParaRPr sz="2400" b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E5D37C-7E8A-9443-9870-54952CF877AF}"/>
              </a:ext>
            </a:extLst>
          </p:cNvPr>
          <p:cNvSpPr txBox="1"/>
          <p:nvPr/>
        </p:nvSpPr>
        <p:spPr>
          <a:xfrm>
            <a:off x="707666" y="1463040"/>
            <a:ext cx="7965409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har char="•"/>
            </a:pPr>
            <a:endParaRPr lang="fr-FR"/>
          </a:p>
          <a:p>
            <a:pPr marL="285750" indent="-285750">
              <a:buChar char="•"/>
            </a:pPr>
            <a:r>
              <a:rPr lang="fr-FR" b="1"/>
              <a:t>Professeurs des universités  :</a:t>
            </a:r>
          </a:p>
          <a:p>
            <a:pPr marL="285750" indent="-285750">
              <a:buChar char="•"/>
            </a:pPr>
            <a:r>
              <a:rPr lang="fr-FR"/>
              <a:t>1 poste au concours d'agrégation (IUT Nancy)</a:t>
            </a:r>
          </a:p>
          <a:p>
            <a:pPr marL="285750" indent="-285750">
              <a:buChar char="•"/>
            </a:pPr>
            <a:r>
              <a:rPr lang="fr-FR"/>
              <a:t>2 postes demandés au titre du 46.1 (IAE Metz et IUT Metz)</a:t>
            </a:r>
          </a:p>
          <a:p>
            <a:pPr marL="285750" indent="-285750">
              <a:buChar char="•"/>
            </a:pPr>
            <a:endParaRPr lang="fr-FR"/>
          </a:p>
          <a:p>
            <a:pPr marL="285750" indent="-285750">
              <a:buChar char="•"/>
            </a:pPr>
            <a:r>
              <a:rPr lang="fr-FR" b="1"/>
              <a:t>Maîtres de conférences :</a:t>
            </a:r>
          </a:p>
          <a:p>
            <a:pPr marL="285750" indent="-285750">
              <a:buChar char="•"/>
            </a:pPr>
            <a:r>
              <a:rPr lang="fr-FR"/>
              <a:t>2 postes IAE (Metz et Nancy)</a:t>
            </a:r>
          </a:p>
          <a:p>
            <a:pPr marL="285750" indent="-285750">
              <a:buChar char="•"/>
            </a:pPr>
            <a:r>
              <a:rPr lang="fr-FR"/>
              <a:t>3 postes IUT (Epinal, Longwy, Thionville-Yutz)</a:t>
            </a:r>
          </a:p>
          <a:p>
            <a:pPr marL="285750" indent="-285750">
              <a:buChar char="•"/>
            </a:pPr>
            <a:r>
              <a:rPr lang="fr-FR"/>
              <a:t>1 poste 05-06 (Faculté Droit Economie Gestion Nancy, IUP Finance)  </a:t>
            </a:r>
          </a:p>
        </p:txBody>
      </p:sp>
    </p:spTree>
    <p:extLst>
      <p:ext uri="{BB962C8B-B14F-4D97-AF65-F5344CB8AC3E}">
        <p14:creationId xmlns:p14="http://schemas.microsoft.com/office/powerpoint/2010/main" val="761743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REFIGE">
      <a:dk1>
        <a:srgbClr val="000000"/>
      </a:dk1>
      <a:lt1>
        <a:srgbClr val="FFFFFF"/>
      </a:lt1>
      <a:dk2>
        <a:srgbClr val="013752"/>
      </a:dk2>
      <a:lt2>
        <a:srgbClr val="F4F4F4"/>
      </a:lt2>
      <a:accent1>
        <a:srgbClr val="8CBE13"/>
      </a:accent1>
      <a:accent2>
        <a:srgbClr val="446D82"/>
      </a:accent2>
      <a:accent3>
        <a:srgbClr val="7A9F00"/>
      </a:accent3>
      <a:accent4>
        <a:srgbClr val="187AA3"/>
      </a:accent4>
      <a:accent5>
        <a:srgbClr val="D0F063"/>
      </a:accent5>
      <a:accent6>
        <a:srgbClr val="8FADBD"/>
      </a:accent6>
      <a:hlink>
        <a:srgbClr val="187AA3"/>
      </a:hlink>
      <a:folHlink>
        <a:srgbClr val="187AA3"/>
      </a:folHlink>
    </a:clrScheme>
    <a:fontScheme name="CEREFIGE">
      <a:majorFont>
        <a:latin typeface="Oswald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Affichage à l'écran (16:9)</PresentationFormat>
  <Slides>36</Slides>
  <Notes>36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Conseil de laboratoire 26 novembre 2021</vt:lpstr>
      <vt:lpstr>1. Informations du directeur 2. Approbation du compte-rendu de la réunion du conseil du 20 septembre 2021 3. Campagne d'emploi : point d'information 4. Mouvements de personnels au CEREFIGE 5. Auto-évaluation Hcéres / contractualisation 24/28 6. Groupes de travail 2022 7. Bilan école thématique LUE 8. Opportunités scientifiques : LUE, ANR, FEDER ... 9. Organisation de l'assemblée générale du 3 décembre 2021 10. Questions diverses</vt:lpstr>
      <vt:lpstr>1. Informations du directeur</vt:lpstr>
      <vt:lpstr>Informations du directeur</vt:lpstr>
      <vt:lpstr>Sur les réseaux sociaux</vt:lpstr>
      <vt:lpstr>Appel à projets interne du pôle SJPEG</vt:lpstr>
      <vt:lpstr>2. Approbation du compte-rendu de la réunion du conseil du 20 septembre 2021 (reporté)</vt:lpstr>
      <vt:lpstr>3. Campagne d'emploi : point d'information</vt:lpstr>
      <vt:lpstr>Campagne d’emploi UL/Cerefige : information</vt:lpstr>
      <vt:lpstr>4. Mouvements de personnels au CEREFIGE</vt:lpstr>
      <vt:lpstr>Mouvements de personnels au CEREFIGE depuis le dernier conseil </vt:lpstr>
      <vt:lpstr>5. Auto-évaluation Hcéres / contractualisation 24/28</vt:lpstr>
      <vt:lpstr>Auto-évaluation Hcéres / Contractualisation</vt:lpstr>
      <vt:lpstr>Auto-évaluation Hcéres / Contractualisation</vt:lpstr>
      <vt:lpstr>Présentation PowerPoint</vt:lpstr>
      <vt:lpstr>6. Groupes de travail 2022</vt:lpstr>
      <vt:lpstr>Groupes de travail 2022</vt:lpstr>
      <vt:lpstr>7. Bilan école thématique LUE</vt:lpstr>
      <vt:lpstr>Bilan 1ère Ecole thématique LUE "Faire de la recherche en communication persuasive des organisations"</vt:lpstr>
      <vt:lpstr>8. Opportunités scientifiques : LUE, ANR, FEDER ...</vt:lpstr>
      <vt:lpstr>Opportunités scientifiques : LUE, ANR, FEDER ...</vt:lpstr>
      <vt:lpstr>Opportunités scientifiques : LUE, ANR, FEDER ...</vt:lpstr>
      <vt:lpstr>Opportunités scientifiques : LUE, ANR, FEDER ...</vt:lpstr>
      <vt:lpstr>Opportunités scientifiques : LUE, ANR, FEDER ...</vt:lpstr>
      <vt:lpstr>Opportunités scientifiques : LUE, ANR, FEDER ...</vt:lpstr>
      <vt:lpstr>Opportunités scientifiques : LUE, ANR, FEDER ...</vt:lpstr>
      <vt:lpstr>Opportunités scientifiques : LUE, ANR, FEDER ...</vt:lpstr>
      <vt:lpstr>Opportunités scientifiques : LUE, ANR, FEDER ...</vt:lpstr>
      <vt:lpstr>Opportunités scientifiques : LUE, ANR, FEDER ...</vt:lpstr>
      <vt:lpstr>Opportunités scientifiques : LUE, ANR, FEDER ...</vt:lpstr>
      <vt:lpstr>Opportunités scientifiques : LUE, ANR, FEDER ...</vt:lpstr>
      <vt:lpstr>Opportunités scientifiques : LUE, ANR, FEDER ...</vt:lpstr>
      <vt:lpstr>9. Organisation de l'assemblée générale du 3 décembre 2021</vt:lpstr>
      <vt:lpstr>Assemblée générale du 3 décembre 2022</vt:lpstr>
      <vt:lpstr>10. Questions diverses</vt:lpstr>
      <vt:lpstr>Merci de 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 19 mars 2021</dc:title>
  <dc:creator>Vincent BRAUN</dc:creator>
  <cp:revision>243</cp:revision>
  <dcterms:modified xsi:type="dcterms:W3CDTF">2021-11-26T15:46:17Z</dcterms:modified>
</cp:coreProperties>
</file>