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89" r:id="rId3"/>
    <p:sldId id="258" r:id="rId4"/>
    <p:sldId id="282" r:id="rId5"/>
    <p:sldId id="259" r:id="rId6"/>
    <p:sldId id="292" r:id="rId7"/>
    <p:sldId id="290" r:id="rId8"/>
    <p:sldId id="260" r:id="rId9"/>
    <p:sldId id="291" r:id="rId10"/>
    <p:sldId id="293" r:id="rId11"/>
    <p:sldId id="261" r:id="rId12"/>
    <p:sldId id="269" r:id="rId13"/>
    <p:sldId id="295" r:id="rId14"/>
    <p:sldId id="294" r:id="rId15"/>
  </p:sldIdLst>
  <p:sldSz cx="9144000" cy="5143500" type="screen16x9"/>
  <p:notesSz cx="6858000" cy="9144000"/>
  <p:embeddedFontLst>
    <p:embeddedFont>
      <p:font typeface="Oswald Medium" pitchFamily="2" charset="0"/>
      <p:regular r:id="rId17"/>
    </p:embeddedFont>
    <p:embeddedFont>
      <p:font typeface="Libre Franklin" panose="00000500000000000000" pitchFamily="2" charset="0"/>
      <p:regular r:id="rId18"/>
      <p:bold r:id="rId19"/>
      <p:italic r:id="rId20"/>
      <p:boldItalic r:id="rId21"/>
    </p:embeddedFont>
    <p:embeddedFont>
      <p:font typeface="Oswald" pitchFamily="2" charset="0"/>
      <p:regular r:id="rId22"/>
      <p:bold r:id="rId23"/>
    </p:embeddedFont>
    <p:embeddedFont>
      <p:font typeface="Libre Franklin Light" panose="00000400000000000000" pitchFamily="2" charset="0"/>
      <p:regular r:id="rId24"/>
      <p:italic r:id="rId25"/>
    </p:embeddedFont>
    <p:embeddedFont>
      <p:font typeface="Oswald Light" pitchFamily="2" charset="0"/>
      <p:regular r:id="rId26"/>
    </p:embeddedFont>
    <p:embeddedFont>
      <p:font typeface="Libre Franklin Thin" panose="00000300000000000000" pitchFamily="2" charset="0"/>
      <p:regular r:id="rId27"/>
      <p:bold r:id="rId28"/>
      <p:italic r:id="rId29"/>
      <p:boldItalic r:id="rId30"/>
    </p:embeddedFont>
    <p:embeddedFont>
      <p:font typeface="Oswald Regular" pitchFamily="2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CCC"/>
    <a:srgbClr val="7A9F00"/>
    <a:srgbClr val="007A3B"/>
    <a:srgbClr val="007A9F"/>
    <a:srgbClr val="D0F063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22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97C00E"/>
                </a:solidFill>
                <a:latin typeface="Oswald" pitchFamily="2" charset="0"/>
              </a:rPr>
              <a:t>/</a:t>
            </a:r>
            <a:r>
              <a:rPr lang="en-US" dirty="0" smtClean="0">
                <a:latin typeface="Oswald" pitchFamily="2" charset="0"/>
              </a:rPr>
              <a:t> </a:t>
            </a:r>
            <a:r>
              <a:rPr lang="en-US" dirty="0" smtClean="0">
                <a:solidFill>
                  <a:srgbClr val="797979"/>
                </a:solidFill>
                <a:latin typeface="Oswald" pitchFamily="2" charset="0"/>
              </a:rPr>
              <a:t>Evolution</a:t>
            </a:r>
            <a:endParaRPr lang="en-US" dirty="0">
              <a:solidFill>
                <a:srgbClr val="797979"/>
              </a:solidFill>
              <a:latin typeface="Oswald" pitchFamily="2" charset="0"/>
            </a:endParaRPr>
          </a:p>
        </c:rich>
      </c:tx>
      <c:layout>
        <c:manualLayout>
          <c:xMode val="edge"/>
          <c:yMode val="edge"/>
          <c:x val="1.7609805748197222E-2"/>
          <c:y val="1.138520264315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7C00E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E-4A2C-9CF2-8F71EA94A7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2D45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E-4A2C-9CF2-8F71EA94A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994272"/>
        <c:axId val="1355999680"/>
      </c:areaChart>
      <c:catAx>
        <c:axId val="13559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46D82"/>
                </a:solidFill>
                <a:latin typeface="Oswald Light" pitchFamily="2" charset="0"/>
                <a:ea typeface="+mn-ea"/>
                <a:cs typeface="+mn-cs"/>
              </a:defRPr>
            </a:pPr>
            <a:endParaRPr lang="fr-FR"/>
          </a:p>
        </c:txPr>
        <c:crossAx val="1355999680"/>
        <c:crosses val="autoZero"/>
        <c:auto val="1"/>
        <c:lblAlgn val="r"/>
        <c:lblOffset val="100"/>
        <c:noMultiLvlLbl val="0"/>
      </c:catAx>
      <c:valAx>
        <c:axId val="13559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797979"/>
                </a:solidFill>
                <a:latin typeface="Libre Franklin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35599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A9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E-4F24-A097-2F09072F0E0A}"/>
              </c:ext>
            </c:extLst>
          </c:dPt>
          <c:dPt>
            <c:idx val="1"/>
            <c:bubble3D val="0"/>
            <c:spPr>
              <a:solidFill>
                <a:srgbClr val="CD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2E-4F24-A097-2F09072F0E0A}"/>
              </c:ext>
            </c:extLst>
          </c:dPt>
          <c:dPt>
            <c:idx val="2"/>
            <c:bubble3D val="0"/>
            <c:spPr>
              <a:solidFill>
                <a:srgbClr val="D0F0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E-4F24-A097-2F09072F0E0A}"/>
              </c:ext>
            </c:extLst>
          </c:dPt>
          <c:dPt>
            <c:idx val="3"/>
            <c:bubble3D val="0"/>
            <c:spPr>
              <a:solidFill>
                <a:srgbClr val="97C00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2E-4F24-A097-2F09072F0E0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F24-A097-2F09072F0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1375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CD-4AB8-BE14-D3CF9F5D8AF4}"/>
              </c:ext>
            </c:extLst>
          </c:dPt>
          <c:dPt>
            <c:idx val="1"/>
            <c:bubble3D val="0"/>
            <c:spPr>
              <a:solidFill>
                <a:srgbClr val="187A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CD-4AB8-BE14-D3CF9F5D8AF4}"/>
              </c:ext>
            </c:extLst>
          </c:dPt>
          <c:dPt>
            <c:idx val="2"/>
            <c:bubble3D val="0"/>
            <c:spPr>
              <a:solidFill>
                <a:srgbClr val="446D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CD-4AB8-BE14-D3CF9F5D8AF4}"/>
              </c:ext>
            </c:extLst>
          </c:dPt>
          <c:dPt>
            <c:idx val="3"/>
            <c:bubble3D val="0"/>
            <c:spPr>
              <a:solidFill>
                <a:srgbClr val="8FAD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CD-4AB8-BE14-D3CF9F5D8AF4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CD-4AB8-BE14-D3CF9F5D8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9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c716ff8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c716ff8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6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b6bf75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b6bf75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b6bf75d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eb6bf75d8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67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58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78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77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bg>
      <p:bgPr>
        <a:solidFill>
          <a:schemeClr val="tx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4"/>
          <p:cNvSpPr/>
          <p:nvPr userDrawn="1"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14138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i="0">
                <a:solidFill>
                  <a:schemeClr val="bg1"/>
                </a:solidFill>
                <a:latin typeface="Oswald Light" pitchFamily="2" charset="0"/>
                <a:ea typeface="Oswald Light" pitchFamily="2" charset="0"/>
                <a:cs typeface="Oswald Light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370390"/>
            <a:ext cx="5616892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2FF"/>
              </a:buClr>
              <a:buSzPts val="1600"/>
              <a:buFont typeface="Oswald"/>
              <a:buNone/>
              <a:tabLst/>
              <a:defRPr lang="fr-FR" sz="2000" b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 dirty="0" smtClean="0"/>
              <a:t>Texte à saisir</a:t>
            </a:r>
          </a:p>
          <a:p>
            <a:pPr lvl="1"/>
            <a:r>
              <a:rPr lang="fr-FR" dirty="0" smtClean="0"/>
              <a:t>Sous-niveau</a:t>
            </a:r>
          </a:p>
          <a:p>
            <a:pPr lvl="2"/>
            <a:r>
              <a:rPr lang="fr-FR" dirty="0" smtClean="0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2021</a:t>
            </a:r>
            <a:endParaRPr sz="900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aticon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ibre+Franklin?preview.text_type=cust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nts.google.com/specimen/Oswald?preview.text_type=cust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smtClean="0">
                <a:latin typeface="Oswald Medium" pitchFamily="2" charset="0"/>
              </a:rPr>
              <a:t>Titre présentation</a:t>
            </a:r>
            <a:endParaRPr b="0" dirty="0">
              <a:latin typeface="Oswald Medium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0" dirty="0" smtClean="0">
                <a:solidFill>
                  <a:srgbClr val="446D82"/>
                </a:solidFill>
              </a:rPr>
              <a:t>Sous-titre de la présentation</a:t>
            </a:r>
            <a:endParaRPr sz="2400" b="0" dirty="0">
              <a:solidFill>
                <a:srgbClr val="446D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8510" y="1889591"/>
            <a:ext cx="5276849" cy="1943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Processus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 smtClean="0"/>
              <a:t>Et hiérarchisation</a:t>
            </a:r>
            <a:endParaRPr sz="2000" b="0" dirty="0"/>
          </a:p>
        </p:txBody>
      </p:sp>
      <p:sp>
        <p:nvSpPr>
          <p:cNvPr id="22" name="Google Shape;179;p25"/>
          <p:cNvSpPr/>
          <p:nvPr/>
        </p:nvSpPr>
        <p:spPr>
          <a:xfrm>
            <a:off x="662633" y="1470660"/>
            <a:ext cx="2980036" cy="2781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de départ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Google Shape;179;p25"/>
          <p:cNvSpPr/>
          <p:nvPr/>
        </p:nvSpPr>
        <p:spPr>
          <a:xfrm>
            <a:off x="467468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 smtClean="0">
                <a:solidFill>
                  <a:schemeClr val="bg1"/>
                </a:solidFill>
                <a:latin typeface="+mn-lt"/>
              </a:rPr>
              <a:t>Départ 1</a:t>
            </a:r>
            <a:endParaRPr lang="fr-FR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Google Shape;179;p25"/>
          <p:cNvSpPr/>
          <p:nvPr/>
        </p:nvSpPr>
        <p:spPr>
          <a:xfrm>
            <a:off x="467468" y="2835787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Départ 2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467467" y="348983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Départ 3</a:t>
            </a:r>
            <a:endParaRPr lang="fr-F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Google Shape;179;p25"/>
          <p:cNvSpPr/>
          <p:nvPr/>
        </p:nvSpPr>
        <p:spPr>
          <a:xfrm>
            <a:off x="2152651" y="2181738"/>
            <a:ext cx="1661160" cy="1886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 smtClean="0">
                <a:solidFill>
                  <a:schemeClr val="bg1"/>
                </a:solidFill>
                <a:latin typeface="+mn-lt"/>
              </a:rPr>
              <a:t>Autres données…</a:t>
            </a:r>
          </a:p>
          <a:p>
            <a:pPr lvl="0">
              <a:lnSpc>
                <a:spcPct val="90000"/>
              </a:lnSpc>
            </a:pPr>
            <a:endParaRPr lang="fr-FR" sz="1100" dirty="0" smtClean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Annexe 1</a:t>
            </a:r>
          </a:p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Annexe 2</a:t>
            </a:r>
          </a:p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Annexe 3</a:t>
            </a:r>
          </a:p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…</a:t>
            </a:r>
            <a:endParaRPr lang="fr-F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210051" y="2348185"/>
            <a:ext cx="2446636" cy="10439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6761277" y="1272540"/>
            <a:ext cx="1834082" cy="2988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d'arrivée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Google Shape;179;p25"/>
          <p:cNvSpPr/>
          <p:nvPr/>
        </p:nvSpPr>
        <p:spPr>
          <a:xfrm>
            <a:off x="7262107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 smtClean="0">
                <a:solidFill>
                  <a:schemeClr val="bg1"/>
                </a:solidFill>
                <a:latin typeface="+mn-lt"/>
              </a:rPr>
              <a:t>Arrivée 1</a:t>
            </a:r>
            <a:endParaRPr lang="fr-FR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Google Shape;179;p25"/>
          <p:cNvSpPr/>
          <p:nvPr/>
        </p:nvSpPr>
        <p:spPr>
          <a:xfrm>
            <a:off x="7262107" y="285545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Arrivée 2</a:t>
            </a:r>
            <a:endParaRPr lang="fr-F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Google Shape;179;p25"/>
          <p:cNvSpPr/>
          <p:nvPr/>
        </p:nvSpPr>
        <p:spPr>
          <a:xfrm>
            <a:off x="7262107" y="3529174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</a:rPr>
              <a:t>Arrivée </a:t>
            </a:r>
            <a:r>
              <a:rPr lang="fr-FR" sz="1100" dirty="0" smtClean="0">
                <a:solidFill>
                  <a:schemeClr val="bg1"/>
                </a:solidFill>
              </a:rPr>
              <a:t>3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Cause </a:t>
            </a:r>
            <a:br>
              <a:rPr lang="fr" dirty="0" smtClean="0"/>
            </a:br>
            <a:r>
              <a:rPr lang="fr" sz="2000" b="0" dirty="0" smtClean="0"/>
              <a:t>&amp; conséquence</a:t>
            </a:r>
            <a:endParaRPr sz="2100" b="0" dirty="0"/>
          </a:p>
        </p:txBody>
      </p:sp>
      <p:sp>
        <p:nvSpPr>
          <p:cNvPr id="126" name="Google Shape;126;p21"/>
          <p:cNvSpPr/>
          <p:nvPr/>
        </p:nvSpPr>
        <p:spPr>
          <a:xfrm>
            <a:off x="4209162" y="2343450"/>
            <a:ext cx="509100" cy="443100"/>
          </a:xfrm>
          <a:prstGeom prst="rightArrow">
            <a:avLst>
              <a:gd name="adj1" fmla="val 50000"/>
              <a:gd name="adj2" fmla="val 65290"/>
            </a:avLst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7" name="Google Shape;127;p21"/>
          <p:cNvSpPr/>
          <p:nvPr/>
        </p:nvSpPr>
        <p:spPr>
          <a:xfrm>
            <a:off x="1062063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 smtClean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Cause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2533688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 smtClean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Google Shape;127;p21"/>
          <p:cNvSpPr/>
          <p:nvPr/>
        </p:nvSpPr>
        <p:spPr>
          <a:xfrm>
            <a:off x="4813936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 smtClean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Conséquence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28;p21"/>
          <p:cNvSpPr/>
          <p:nvPr/>
        </p:nvSpPr>
        <p:spPr>
          <a:xfrm>
            <a:off x="6285561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 smtClean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971575" y="1705175"/>
            <a:ext cx="4518300" cy="167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dirty="0" smtClean="0">
                <a:solidFill>
                  <a:srgbClr val="0036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Liens à visiter</a:t>
            </a:r>
            <a:endParaRPr sz="1300" b="1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Liens </a:t>
            </a:r>
            <a:r>
              <a:rPr lang="fr" b="0" dirty="0" smtClean="0"/>
              <a:t>et visuels</a:t>
            </a:r>
            <a:endParaRPr sz="2400" b="0" dirty="0"/>
          </a:p>
        </p:txBody>
      </p:sp>
      <p:sp>
        <p:nvSpPr>
          <p:cNvPr id="222" name="Google Shape;222;p29"/>
          <p:cNvSpPr/>
          <p:nvPr/>
        </p:nvSpPr>
        <p:spPr>
          <a:xfrm>
            <a:off x="779174" y="2459675"/>
            <a:ext cx="2187000" cy="7938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1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188774" y="2459675"/>
            <a:ext cx="2187000" cy="7938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2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160300" y="1543524"/>
            <a:ext cx="1843400" cy="18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6880" y="3577424"/>
            <a:ext cx="197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D'autres visuels peuvent être trouvés gratuitement sur le web (par exemple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flaticon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Remarques</a:t>
            </a:r>
            <a:endParaRPr sz="2400" b="0" dirty="0"/>
          </a:p>
        </p:txBody>
      </p:sp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6160" y="1725764"/>
            <a:ext cx="723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Les contenus présentés ici sont des exemples, vous êtes naturellement libres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d'adapter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et de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vous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inspirer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des suggestions de ce modèle de présentation.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L'utilisation de ce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template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nécessite que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vous téléchargiez sur votre machine les polices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mentionnées dans la partie typographie. Nous vous conseillons d'obtenir l'ensemble des styles, bien que ne faisant pas officiellement partie de la charte graphique, ceux-ci peuvent également vous être utiles dans vos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28957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smtClean="0">
                <a:latin typeface="Oswald Medium" pitchFamily="2" charset="0"/>
              </a:rPr>
              <a:t>Merci </a:t>
            </a:r>
            <a:r>
              <a:rPr lang="fr-FR" b="0" dirty="0" smtClean="0">
                <a:latin typeface="Oswald Light" pitchFamily="2" charset="0"/>
              </a:rPr>
              <a:t>de </a:t>
            </a:r>
            <a:br>
              <a:rPr lang="fr-FR" b="0" dirty="0" smtClean="0">
                <a:latin typeface="Oswald Light" pitchFamily="2" charset="0"/>
              </a:rPr>
            </a:br>
            <a:r>
              <a:rPr lang="fr-FR" b="0" dirty="0" smtClean="0">
                <a:latin typeface="Oswald Light" pitchFamily="2" charset="0"/>
              </a:rPr>
              <a:t>votre attention</a:t>
            </a:r>
            <a:endParaRPr b="0" dirty="0"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2337" y="178962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D0F063"/>
              </a:buClr>
              <a:buSzPts val="3600"/>
              <a:buAutoNum type="arabicPeriod"/>
            </a:pPr>
            <a:r>
              <a:rPr lang="fr-FR" sz="3600" b="0" dirty="0" smtClean="0"/>
              <a:t>Partie numéro 1</a:t>
            </a:r>
            <a:endParaRPr sz="3600" b="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D0F063"/>
              </a:buClr>
              <a:buSzPts val="3600"/>
              <a:buAutoNum type="arabicPeriod"/>
            </a:pPr>
            <a:r>
              <a:rPr lang="fr-FR" sz="3600" b="0" dirty="0" smtClean="0"/>
              <a:t>Seconde partie</a:t>
            </a:r>
            <a:endParaRPr sz="3600" b="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D0F063"/>
              </a:buClr>
              <a:buSzPts val="3600"/>
              <a:buAutoNum type="arabicPeriod"/>
            </a:pPr>
            <a:r>
              <a:rPr lang="fr" sz="3600" b="0" dirty="0" smtClean="0"/>
              <a:t>La troisième partie</a:t>
            </a:r>
            <a:endParaRPr sz="3600" b="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22325" y="198104"/>
            <a:ext cx="7886700" cy="20475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Plan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54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685800">
              <a:buClr>
                <a:srgbClr val="D0F063"/>
              </a:buClr>
              <a:buSzPts val="7200"/>
              <a:buAutoNum type="arabicPeriod"/>
            </a:pPr>
            <a:r>
              <a:rPr lang="fr" sz="7200" b="0" dirty="0" smtClean="0">
                <a:latin typeface="Oswald Medium" pitchFamily="2" charset="0"/>
              </a:rPr>
              <a:t>Partie numéro 1</a:t>
            </a:r>
            <a:endParaRPr sz="2800" b="0" dirty="0">
              <a:latin typeface="Oswald Medium" pitchFamily="2" charset="0"/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453857" y="3208019"/>
            <a:ext cx="7631400" cy="64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800" b="0" dirty="0" smtClean="0">
                <a:solidFill>
                  <a:schemeClr val="accent5"/>
                </a:solidFill>
              </a:rPr>
              <a:t>Sous-titre de la partie</a:t>
            </a:r>
            <a:endParaRPr lang="fr-FR" sz="2800" b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623888" y="2330105"/>
            <a:ext cx="7886700" cy="870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A. </a:t>
            </a:r>
            <a:r>
              <a:rPr lang="fr-FR" b="0" dirty="0" smtClean="0"/>
              <a:t>Sous-section</a:t>
            </a:r>
            <a:endParaRPr sz="2400" b="0" dirty="0">
              <a:solidFill>
                <a:srgbClr val="446D82"/>
              </a:solidFill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339557" y="3078479"/>
            <a:ext cx="7631400" cy="4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Sous-titre de la sous-partie</a:t>
            </a:r>
            <a:endParaRPr lang="fr-FR" sz="2000" b="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2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9;p25"/>
          <p:cNvSpPr/>
          <p:nvPr/>
        </p:nvSpPr>
        <p:spPr>
          <a:xfrm>
            <a:off x="660330" y="1352429"/>
            <a:ext cx="7531170" cy="95155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Variations principales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Couleurs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 smtClean="0"/>
              <a:t>E</a:t>
            </a:r>
            <a:r>
              <a:rPr lang="fr" sz="2100" b="0" dirty="0" smtClean="0"/>
              <a:t>t déclinaisons</a:t>
            </a:r>
            <a:endParaRPr sz="2100" b="0" dirty="0"/>
          </a:p>
        </p:txBody>
      </p:sp>
      <p:sp>
        <p:nvSpPr>
          <p:cNvPr id="9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175;p25"/>
          <p:cNvSpPr/>
          <p:nvPr/>
        </p:nvSpPr>
        <p:spPr>
          <a:xfrm>
            <a:off x="5069256" y="1149541"/>
            <a:ext cx="1390383" cy="133646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#8CBE13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76;p25"/>
          <p:cNvSpPr/>
          <p:nvPr/>
        </p:nvSpPr>
        <p:spPr>
          <a:xfrm>
            <a:off x="6612661" y="2656078"/>
            <a:ext cx="1575200" cy="54517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#797979</a:t>
            </a:r>
            <a:endParaRPr sz="9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77;p25"/>
          <p:cNvSpPr/>
          <p:nvPr/>
        </p:nvSpPr>
        <p:spPr>
          <a:xfrm>
            <a:off x="4981889" y="2656365"/>
            <a:ext cx="1575200" cy="544885"/>
          </a:xfrm>
          <a:prstGeom prst="rect">
            <a:avLst/>
          </a:prstGeom>
          <a:solidFill>
            <a:srgbClr val="7A9F00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#446D82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178;p25"/>
          <p:cNvSpPr/>
          <p:nvPr/>
        </p:nvSpPr>
        <p:spPr>
          <a:xfrm>
            <a:off x="4981889" y="3259705"/>
            <a:ext cx="1575199" cy="540699"/>
          </a:xfrm>
          <a:prstGeom prst="rect">
            <a:avLst/>
          </a:prstGeom>
          <a:solidFill>
            <a:srgbClr val="D0F06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7A9F00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rgbClr val="7A9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179;p25"/>
          <p:cNvSpPr/>
          <p:nvPr/>
        </p:nvSpPr>
        <p:spPr>
          <a:xfrm>
            <a:off x="6612661" y="3258900"/>
            <a:ext cx="1575200" cy="541504"/>
          </a:xfrm>
          <a:prstGeom prst="rect">
            <a:avLst/>
          </a:prstGeom>
          <a:solidFill>
            <a:srgbClr val="CDCCCC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#A7A7A7</a:t>
            </a:r>
            <a:endParaRPr sz="90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175;p25"/>
          <p:cNvSpPr/>
          <p:nvPr/>
        </p:nvSpPr>
        <p:spPr>
          <a:xfrm>
            <a:off x="3269885" y="1144870"/>
            <a:ext cx="1395214" cy="1341104"/>
          </a:xfrm>
          <a:prstGeom prst="rect">
            <a:avLst/>
          </a:prstGeom>
          <a:solidFill>
            <a:srgbClr val="013752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#003652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Google Shape;175;p25"/>
          <p:cNvSpPr/>
          <p:nvPr/>
        </p:nvSpPr>
        <p:spPr>
          <a:xfrm>
            <a:off x="6863201" y="1153365"/>
            <a:ext cx="1396235" cy="1331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#000000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178;p25"/>
          <p:cNvSpPr/>
          <p:nvPr/>
        </p:nvSpPr>
        <p:spPr>
          <a:xfrm>
            <a:off x="4981888" y="3857249"/>
            <a:ext cx="1575199" cy="540700"/>
          </a:xfrm>
          <a:prstGeom prst="rect">
            <a:avLst/>
          </a:prstGeom>
          <a:solidFill>
            <a:srgbClr val="203E1B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 smtClean="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rPr>
              <a:t>#233E1B</a:t>
            </a:r>
          </a:p>
        </p:txBody>
      </p:sp>
      <p:sp>
        <p:nvSpPr>
          <p:cNvPr id="24" name="Google Shape;179;p25"/>
          <p:cNvSpPr/>
          <p:nvPr/>
        </p:nvSpPr>
        <p:spPr>
          <a:xfrm>
            <a:off x="6612661" y="3857249"/>
            <a:ext cx="1570406" cy="54069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 smtClean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#F4F4F4</a:t>
            </a:r>
            <a:endParaRPr sz="900" dirty="0">
              <a:solidFill>
                <a:srgbClr val="7979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177;p25"/>
          <p:cNvSpPr/>
          <p:nvPr/>
        </p:nvSpPr>
        <p:spPr>
          <a:xfrm>
            <a:off x="3351116" y="2656365"/>
            <a:ext cx="1575200" cy="544885"/>
          </a:xfrm>
          <a:prstGeom prst="rect">
            <a:avLst/>
          </a:prstGeom>
          <a:solidFill>
            <a:srgbClr val="002D45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#002D45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178;p25"/>
          <p:cNvSpPr/>
          <p:nvPr/>
        </p:nvSpPr>
        <p:spPr>
          <a:xfrm>
            <a:off x="3351116" y="3259705"/>
            <a:ext cx="1575200" cy="540699"/>
          </a:xfrm>
          <a:prstGeom prst="rect">
            <a:avLst/>
          </a:prstGeom>
          <a:solidFill>
            <a:srgbClr val="446D82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178;p25"/>
          <p:cNvSpPr/>
          <p:nvPr/>
        </p:nvSpPr>
        <p:spPr>
          <a:xfrm>
            <a:off x="1704583" y="3857249"/>
            <a:ext cx="1575198" cy="540700"/>
          </a:xfrm>
          <a:prstGeom prst="rect">
            <a:avLst/>
          </a:prstGeom>
          <a:solidFill>
            <a:srgbClr val="187AA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#187AA3</a:t>
            </a:r>
          </a:p>
        </p:txBody>
      </p:sp>
      <p:sp>
        <p:nvSpPr>
          <p:cNvPr id="29" name="Google Shape;178;p25"/>
          <p:cNvSpPr/>
          <p:nvPr/>
        </p:nvSpPr>
        <p:spPr>
          <a:xfrm>
            <a:off x="3351116" y="3857249"/>
            <a:ext cx="1575198" cy="540700"/>
          </a:xfrm>
          <a:prstGeom prst="rect">
            <a:avLst/>
          </a:prstGeom>
          <a:solidFill>
            <a:srgbClr val="8FADBD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#8FADBD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1241877" y="2669279"/>
            <a:ext cx="2500609" cy="115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/</a:t>
            </a:r>
            <a:r>
              <a:rPr lang="fr-FR" sz="1600" dirty="0">
                <a:solidFill>
                  <a:srgbClr val="797979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 Variations secondaires</a:t>
            </a:r>
            <a:endParaRPr lang="fr-FR" dirty="0">
              <a:solidFill>
                <a:srgbClr val="797979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9;p25"/>
          <p:cNvSpPr/>
          <p:nvPr/>
        </p:nvSpPr>
        <p:spPr>
          <a:xfrm>
            <a:off x="568185" y="1633227"/>
            <a:ext cx="795855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Google Shape;179;p25"/>
          <p:cNvSpPr/>
          <p:nvPr/>
        </p:nvSpPr>
        <p:spPr>
          <a:xfrm>
            <a:off x="616605" y="3097431"/>
            <a:ext cx="803361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Google Shape;179;p25"/>
          <p:cNvSpPr/>
          <p:nvPr/>
        </p:nvSpPr>
        <p:spPr>
          <a:xfrm>
            <a:off x="464205" y="154292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Typographie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 smtClean="0"/>
              <a:t>Titres et corps de texte</a:t>
            </a:r>
            <a:endParaRPr sz="2100" b="0" dirty="0"/>
          </a:p>
        </p:txBody>
      </p:sp>
      <p:sp>
        <p:nvSpPr>
          <p:cNvPr id="25" name="Google Shape;179;p25"/>
          <p:cNvSpPr/>
          <p:nvPr/>
        </p:nvSpPr>
        <p:spPr>
          <a:xfrm>
            <a:off x="153220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Medium</a:t>
            </a:r>
          </a:p>
          <a:p>
            <a:pPr lvl="0">
              <a:lnSpc>
                <a:spcPct val="90000"/>
              </a:lnSpc>
            </a:pPr>
            <a:endParaRPr lang="fr-FR" sz="500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0123456789</a:t>
            </a:r>
          </a:p>
        </p:txBody>
      </p:sp>
      <p:sp>
        <p:nvSpPr>
          <p:cNvPr id="30" name="Google Shape;179;p25"/>
          <p:cNvSpPr/>
          <p:nvPr/>
        </p:nvSpPr>
        <p:spPr>
          <a:xfrm>
            <a:off x="506686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Light</a:t>
            </a:r>
          </a:p>
          <a:p>
            <a:pPr lvl="0">
              <a:lnSpc>
                <a:spcPct val="90000"/>
              </a:lnSpc>
            </a:pPr>
            <a:endParaRPr lang="fr-FR" sz="500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0123456789</a:t>
            </a:r>
          </a:p>
        </p:txBody>
      </p:sp>
      <p:sp>
        <p:nvSpPr>
          <p:cNvPr id="33" name="Google Shape;179;p25"/>
          <p:cNvSpPr/>
          <p:nvPr/>
        </p:nvSpPr>
        <p:spPr>
          <a:xfrm>
            <a:off x="464205" y="299834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Texte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1532205" y="2845949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Bold</a:t>
            </a:r>
          </a:p>
          <a:p>
            <a:pPr lvl="0">
              <a:lnSpc>
                <a:spcPct val="90000"/>
              </a:lnSpc>
            </a:pPr>
            <a:endParaRPr lang="fr-FR" sz="500" b="1" dirty="0" smtClean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6" name="Google Shape;179;p25"/>
          <p:cNvSpPr/>
          <p:nvPr/>
        </p:nvSpPr>
        <p:spPr>
          <a:xfrm>
            <a:off x="3929805" y="2835891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Regular</a:t>
            </a:r>
          </a:p>
          <a:p>
            <a:pPr lvl="0">
              <a:lnSpc>
                <a:spcPct val="90000"/>
              </a:lnSpc>
            </a:pPr>
            <a:endParaRPr lang="fr-FR" sz="500" b="1" dirty="0" smtClean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7" name="Google Shape;179;p25"/>
          <p:cNvSpPr/>
          <p:nvPr/>
        </p:nvSpPr>
        <p:spPr>
          <a:xfrm>
            <a:off x="6327405" y="2835890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Light</a:t>
            </a:r>
          </a:p>
          <a:p>
            <a:pPr lvl="0">
              <a:lnSpc>
                <a:spcPct val="90000"/>
              </a:lnSpc>
            </a:pPr>
            <a:endParaRPr lang="fr-FR" sz="500" b="1" dirty="0" smtClean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0123456789</a:t>
            </a:r>
          </a:p>
        </p:txBody>
      </p:sp>
      <p:sp>
        <p:nvSpPr>
          <p:cNvPr id="4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145" y="39580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err="1" smtClean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Libre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 Franklin accessible </a:t>
            </a:r>
            <a:r>
              <a:rPr lang="en-US" sz="600" dirty="0" smtClean="0">
                <a:solidFill>
                  <a:schemeClr val="accent4"/>
                </a:solidFill>
                <a:latin typeface="Libre Franklin Light" panose="00000400000000000000" pitchFamily="2" charset="0"/>
                <a:hlinkClick r:id="rId3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145" y="2502626"/>
            <a:ext cx="10140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Oswald accessible</a:t>
            </a:r>
            <a:r>
              <a:rPr lang="en-US" sz="600" dirty="0" smtClean="0">
                <a:solidFill>
                  <a:schemeClr val="accent4"/>
                </a:solidFill>
                <a:latin typeface="Libre Franklin Light" panose="00000400000000000000" pitchFamily="2" charset="0"/>
              </a:rPr>
              <a:t> </a:t>
            </a:r>
            <a:r>
              <a:rPr lang="en-US" sz="600" dirty="0" smtClean="0">
                <a:solidFill>
                  <a:schemeClr val="accent4"/>
                </a:solidFill>
                <a:latin typeface="Libre Franklin Light" panose="00000400000000000000" pitchFamily="2" charset="0"/>
                <a:hlinkClick r:id="rId4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Représenter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 smtClean="0"/>
              <a:t>D</a:t>
            </a:r>
            <a:r>
              <a:rPr lang="fr" sz="2000" b="0" dirty="0" smtClean="0"/>
              <a:t>es données</a:t>
            </a:r>
            <a:endParaRPr sz="2000" b="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995252695"/>
              </p:ext>
            </p:extLst>
          </p:nvPr>
        </p:nvGraphicFramePr>
        <p:xfrm>
          <a:off x="3088800" y="1073725"/>
          <a:ext cx="5796600" cy="334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442331488"/>
              </p:ext>
            </p:extLst>
          </p:nvPr>
        </p:nvGraphicFramePr>
        <p:xfrm>
          <a:off x="106312" y="708080"/>
          <a:ext cx="2753775" cy="27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Graphique 34"/>
          <p:cNvGraphicFramePr/>
          <p:nvPr>
            <p:extLst>
              <p:ext uri="{D42A27DB-BD31-4B8C-83A1-F6EECF244321}">
                <p14:modId xmlns:p14="http://schemas.microsoft.com/office/powerpoint/2010/main" val="1630562808"/>
              </p:ext>
            </p:extLst>
          </p:nvPr>
        </p:nvGraphicFramePr>
        <p:xfrm>
          <a:off x="862487" y="1597540"/>
          <a:ext cx="1418007" cy="13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9941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72;p25"/>
          <p:cNvSpPr/>
          <p:nvPr/>
        </p:nvSpPr>
        <p:spPr>
          <a:xfrm>
            <a:off x="5830324" y="1895512"/>
            <a:ext cx="2168124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51" name="Google Shape;172;p25"/>
          <p:cNvSpPr/>
          <p:nvPr/>
        </p:nvSpPr>
        <p:spPr>
          <a:xfrm>
            <a:off x="3491125" y="1907297"/>
            <a:ext cx="20817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25" name="Google Shape;172;p25"/>
          <p:cNvSpPr/>
          <p:nvPr/>
        </p:nvSpPr>
        <p:spPr>
          <a:xfrm>
            <a:off x="1225224" y="1912620"/>
            <a:ext cx="20238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Lister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 smtClean="0"/>
              <a:t>D</a:t>
            </a:r>
            <a:r>
              <a:rPr lang="fr" sz="2000" b="0" dirty="0" smtClean="0"/>
              <a:t>es éléments</a:t>
            </a:r>
            <a:endParaRPr sz="2000" b="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1608450" y="1921387"/>
            <a:ext cx="14803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Premier élément </a:t>
            </a:r>
            <a:r>
              <a:rPr lang="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046375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18" name="Google Shape;105;p20"/>
          <p:cNvSpPr txBox="1"/>
          <p:nvPr/>
        </p:nvSpPr>
        <p:spPr>
          <a:xfrm>
            <a:off x="4053200" y="1921387"/>
            <a:ext cx="134176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Second élément </a:t>
            </a:r>
            <a:r>
              <a:rPr lang="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mis en avant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" name="Google Shape;109;p20"/>
          <p:cNvSpPr/>
          <p:nvPr/>
        </p:nvSpPr>
        <p:spPr>
          <a:xfrm>
            <a:off x="3491125" y="1821255"/>
            <a:ext cx="551700" cy="996322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 smtClean="0">
                <a:solidFill>
                  <a:srgbClr val="FFFFFF"/>
                </a:solidFill>
                <a:latin typeface="Oswald" pitchFamily="2" charset="0"/>
              </a:rPr>
              <a:t>2</a:t>
            </a:r>
            <a:endParaRPr lang="fr" sz="2800" b="1" dirty="0">
              <a:solidFill>
                <a:srgbClr val="FFFFFF"/>
              </a:solidFill>
              <a:latin typeface="Oswald" pitchFamily="2" charset="0"/>
            </a:endParaRPr>
          </a:p>
        </p:txBody>
      </p:sp>
      <p:sp>
        <p:nvSpPr>
          <p:cNvPr id="23" name="Google Shape;105;p20"/>
          <p:cNvSpPr txBox="1"/>
          <p:nvPr/>
        </p:nvSpPr>
        <p:spPr>
          <a:xfrm>
            <a:off x="6387313" y="1911635"/>
            <a:ext cx="1595674" cy="8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élément </a:t>
            </a:r>
            <a:r>
              <a:rPr lang="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encore 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" name="Google Shape;109;p20"/>
          <p:cNvSpPr/>
          <p:nvPr/>
        </p:nvSpPr>
        <p:spPr>
          <a:xfrm>
            <a:off x="5830324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26" name="Google Shape;105;p20"/>
          <p:cNvSpPr txBox="1"/>
          <p:nvPr/>
        </p:nvSpPr>
        <p:spPr>
          <a:xfrm>
            <a:off x="1132140" y="1199823"/>
            <a:ext cx="255991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 smtClean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b="1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b="1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Exemple</a:t>
            </a:r>
            <a:endParaRPr dirty="0">
              <a:solidFill>
                <a:schemeClr val="tx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0" name="Google Shape;172;p25"/>
          <p:cNvSpPr/>
          <p:nvPr/>
        </p:nvSpPr>
        <p:spPr>
          <a:xfrm>
            <a:off x="1225224" y="3289113"/>
            <a:ext cx="6773224" cy="64285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41" name="Google Shape;105;p20"/>
          <p:cNvSpPr txBox="1"/>
          <p:nvPr/>
        </p:nvSpPr>
        <p:spPr>
          <a:xfrm>
            <a:off x="1608450" y="3289113"/>
            <a:ext cx="1515125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Autre mise en forme </a:t>
            </a:r>
            <a:r>
              <a:rPr lang="fr" sz="800" dirty="0" smtClean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2" name="Google Shape;109;p20"/>
          <p:cNvSpPr/>
          <p:nvPr/>
        </p:nvSpPr>
        <p:spPr>
          <a:xfrm>
            <a:off x="1046375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3" name="Google Shape;105;p20"/>
          <p:cNvSpPr txBox="1"/>
          <p:nvPr/>
        </p:nvSpPr>
        <p:spPr>
          <a:xfrm>
            <a:off x="4053200" y="3289113"/>
            <a:ext cx="1247812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Deuxième point </a:t>
            </a:r>
            <a:r>
              <a:rPr lang="fr-FR" sz="800" dirty="0" smtClean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4" name="Google Shape;109;p20"/>
          <p:cNvSpPr/>
          <p:nvPr/>
        </p:nvSpPr>
        <p:spPr>
          <a:xfrm>
            <a:off x="3491125" y="3289739"/>
            <a:ext cx="551700" cy="6422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 smtClean="0">
                <a:solidFill>
                  <a:srgbClr val="FFFFFF"/>
                </a:solidFill>
                <a:latin typeface="Oswald" pitchFamily="2" charset="0"/>
              </a:rPr>
              <a:t>2'</a:t>
            </a:r>
            <a:endParaRPr lang="fr" sz="2800" b="1" dirty="0">
              <a:solidFill>
                <a:srgbClr val="FFFFFF"/>
              </a:solidFill>
              <a:latin typeface="Oswald" pitchFamily="2" charset="0"/>
            </a:endParaRPr>
          </a:p>
        </p:txBody>
      </p:sp>
      <p:sp>
        <p:nvSpPr>
          <p:cNvPr id="45" name="Google Shape;105;p20"/>
          <p:cNvSpPr txBox="1"/>
          <p:nvPr/>
        </p:nvSpPr>
        <p:spPr>
          <a:xfrm>
            <a:off x="6392399" y="3289113"/>
            <a:ext cx="1264463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point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6" name="Google Shape;109;p20"/>
          <p:cNvSpPr/>
          <p:nvPr/>
        </p:nvSpPr>
        <p:spPr>
          <a:xfrm>
            <a:off x="5830324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7" name="Google Shape;105;p20"/>
          <p:cNvSpPr txBox="1"/>
          <p:nvPr/>
        </p:nvSpPr>
        <p:spPr>
          <a:xfrm>
            <a:off x="1225224" y="2830315"/>
            <a:ext cx="1747056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200" b="1" dirty="0" smtClean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sz="1200" b="1" dirty="0" smtClean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200" b="1" dirty="0" smtClean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Autre </a:t>
            </a:r>
            <a:r>
              <a:rPr lang="fr" sz="1200" dirty="0" smtClean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proposition</a:t>
            </a:r>
            <a:endParaRPr sz="1200" dirty="0">
              <a:solidFill>
                <a:srgbClr val="79797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8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fr" sz="800" dirty="0" smtClean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fr" sz="8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0180" y="0"/>
            <a:ext cx="38938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0563" y="1746215"/>
            <a:ext cx="2879726" cy="21082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Pour citer une phrase </a:t>
            </a:r>
            <a:r>
              <a:rPr lang="fr-FR" sz="2000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ou encore présenter une image</a:t>
            </a:r>
            <a:r>
              <a:rPr lang="fr-FR" sz="2000" b="1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, </a:t>
            </a:r>
            <a:r>
              <a:rPr lang="fr-FR" sz="2000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vous pouvez retenir ce </a:t>
            </a:r>
            <a:r>
              <a:rPr lang="fr-FR" sz="2000" b="1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modèle </a:t>
            </a:r>
            <a:r>
              <a:rPr lang="fr-FR" sz="2000" dirty="0" smtClean="0">
                <a:solidFill>
                  <a:srgbClr val="003652"/>
                </a:solidFill>
                <a:latin typeface="Libre Franklin" panose="00000500000000000000" pitchFamily="2" charset="0"/>
              </a:rPr>
              <a:t>de diapositive.</a:t>
            </a:r>
            <a:endParaRPr lang="fr-FR" sz="2000" dirty="0"/>
          </a:p>
          <a:p>
            <a:pPr algn="r"/>
            <a:r>
              <a:rPr lang="fr-FR" sz="2000" dirty="0"/>
              <a:t/>
            </a:r>
            <a:br>
              <a:rPr lang="fr-FR" sz="2000" dirty="0"/>
            </a:br>
            <a:r>
              <a:rPr lang="fr-FR" sz="1100" dirty="0" smtClean="0">
                <a:solidFill>
                  <a:srgbClr val="A7A7A7"/>
                </a:solidFill>
                <a:latin typeface="Oswald" pitchFamily="2" charset="0"/>
              </a:rPr>
              <a:t>CEREFIGE, 2021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70526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6411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6418" b="33883"/>
          <a:stretch/>
        </p:blipFill>
        <p:spPr>
          <a:xfrm>
            <a:off x="-12700" y="0"/>
            <a:ext cx="526287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330" y="4570223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8038" y="4229100"/>
            <a:ext cx="341123" cy="341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274680"/>
            <a:ext cx="1242058" cy="1804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78831" y="4805851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9161" y="3902417"/>
            <a:ext cx="1912523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Libre Franklin" panose="00000500000000000000" pitchFamily="2" charset="0"/>
              </a:rPr>
              <a:t>Un commentaire </a:t>
            </a:r>
            <a:r>
              <a:rPr lang="fr-FR" sz="1050" dirty="0" smtClean="0">
                <a:solidFill>
                  <a:schemeClr val="bg1"/>
                </a:solidFill>
                <a:latin typeface="Libre Franklin" panose="00000500000000000000" pitchFamily="2" charset="0"/>
              </a:rPr>
              <a:t>peut accompagner l'image. Utilisez une couleur appropriée (sombre/claire).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452</Words>
  <Application>Microsoft Office PowerPoint</Application>
  <PresentationFormat>Affichage à l'écran (16:9)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Oswald Medium</vt:lpstr>
      <vt:lpstr>Libre Franklin</vt:lpstr>
      <vt:lpstr>Oswald</vt:lpstr>
      <vt:lpstr>Courier New</vt:lpstr>
      <vt:lpstr>Arial</vt:lpstr>
      <vt:lpstr>Libre Franklin Light</vt:lpstr>
      <vt:lpstr>Oswald Light</vt:lpstr>
      <vt:lpstr>Libre Franklin Thin</vt:lpstr>
      <vt:lpstr>Oswald Regular</vt:lpstr>
      <vt:lpstr>Calibri</vt:lpstr>
      <vt:lpstr>Thème Office</vt:lpstr>
      <vt:lpstr>Titre présentation Sous-titre de la présentation</vt:lpstr>
      <vt:lpstr>Partie numéro 1 Seconde partie La troisième partie</vt:lpstr>
      <vt:lpstr>Partie numéro 1</vt:lpstr>
      <vt:lpstr>A. Sous-section</vt:lpstr>
      <vt:lpstr>Couleurs Et déclinaisons</vt:lpstr>
      <vt:lpstr>Typographie Titres et corps de texte</vt:lpstr>
      <vt:lpstr>Représenter Des données</vt:lpstr>
      <vt:lpstr>Lister Des éléments</vt:lpstr>
      <vt:lpstr>Présentation PowerPoint</vt:lpstr>
      <vt:lpstr>Processus Et hiérarchisation</vt:lpstr>
      <vt:lpstr>Cause  &amp; conséquence</vt:lpstr>
      <vt:lpstr>Liens et visuels</vt:lpstr>
      <vt:lpstr>Remarques</vt:lpstr>
      <vt:lpstr>Merci de 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lastModifiedBy>Arnaud Sallerin</cp:lastModifiedBy>
  <cp:revision>75</cp:revision>
  <dcterms:modified xsi:type="dcterms:W3CDTF">2021-04-01T14:15:34Z</dcterms:modified>
</cp:coreProperties>
</file>